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57" r:id="rId9"/>
    <p:sldId id="264" r:id="rId10"/>
    <p:sldId id="265" r:id="rId11"/>
    <p:sldId id="266" r:id="rId12"/>
    <p:sldId id="267" r:id="rId13"/>
    <p:sldId id="263" r:id="rId14"/>
    <p:sldId id="271" r:id="rId15"/>
    <p:sldId id="272" r:id="rId16"/>
    <p:sldId id="282" r:id="rId17"/>
    <p:sldId id="283" r:id="rId18"/>
    <p:sldId id="284" r:id="rId19"/>
    <p:sldId id="268" r:id="rId20"/>
    <p:sldId id="280" r:id="rId21"/>
    <p:sldId id="281" r:id="rId22"/>
    <p:sldId id="279" r:id="rId23"/>
  </p:sldIdLst>
  <p:sldSz cx="12192000" cy="6858000"/>
  <p:notesSz cx="6858000" cy="9144000"/>
  <p:embeddedFontLst>
    <p:embeddedFont>
      <p:font typeface="국립박물관문화재단클래식 Bold" panose="02020603020101020101" pitchFamily="18" charset="-127"/>
      <p:regular r:id="rId24"/>
    </p:embeddedFont>
    <p:embeddedFont>
      <p:font typeface="국립박물관문화재단클래식 Light" panose="02020603020101020101" pitchFamily="18" charset="-127"/>
      <p:regular r:id="rId25"/>
    </p:embeddedFont>
    <p:embeddedFont>
      <p:font typeface="국립박물관문화재단클래식 Medium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F376-3BB7-2DEA-233A-FE0F9B74C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BC7E19-AA92-093D-38C2-212F72B2D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4EE71-1B3D-2127-FD0E-EBA2A5C3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DD72B-3680-3FD9-036D-36AC93F2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CAD89-FC3D-F179-8989-378A0592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6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9012D-23C1-4D06-EA81-3CEF15C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6FBB6-D496-E53D-61C1-3AEA2E44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C5C5F-DCE0-361D-B241-9CDE41B9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DAC1F-A3DE-0AE6-304A-CA836E7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CFAB7-CB26-5CF4-0315-3B36AB9D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6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94D483-DD0B-24B0-3AF3-B44CDF399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59555-9DC0-EFA0-E943-94168A42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7ACD2-1FB3-DA0E-14C1-488E16F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8895-71DD-2D1D-B592-DAD69E2B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67A95-F5C0-761D-A7EA-2413F3B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2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E8341-EE5D-64FA-766C-696BD787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59725-165C-5F22-6DE4-81C5434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110E5-ED29-7A2C-CED1-B67C56F1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C7E43-7147-5B30-AD9A-64325329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FDCB2-820F-C0DB-2155-ECBAEBAF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1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92D1-8119-EDF0-44CF-8128B1C8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E29D9-E33C-30F0-1AFA-589A8EA4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DF546-69E5-18AF-0469-C92ADC6C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A3A6E-0E56-97CE-A009-B6EF311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CE7CD-F9B1-A619-E218-9088D34E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E631-C02A-6E37-8A2F-A8341107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0EDA4-BF6C-4031-25FD-3BF622D9F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2EF256-87C3-37F9-D21D-8864732C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CB456-C9F6-97DF-2DF1-CB1D5B9E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A4FE3-8EE9-FCFD-BFAC-A45B1B95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E0E8B-B049-16D8-CF7D-4192C0F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9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F285-0F13-C878-67E8-C90906F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04594-3B5F-AD69-E459-A3BF11E42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FEFD23-8FF9-5191-921B-CC91F8EE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06BE46-FE56-4F13-2482-BB69F7525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D0352-6D3B-934F-0443-CA2D39E1B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8005FE-99E6-9E57-9E86-BED7BF2B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6A016A-55C7-7116-A62B-AD66628B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35D4F-565A-BBD6-B5DB-66DDCC6B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9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9FBF2-0C85-4708-8A6D-E9E43164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B70B23-F1E2-C20B-6EF5-38FEC145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742A9-908B-4B7D-3272-97F056C2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4D63FD-8C4A-038B-0EC3-5140CF66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BE062-AAE6-ABA5-7BE1-6C40F99D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702300-A9EF-C04F-8355-53A0F895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1AB7C-6624-7D80-81B7-A8A3A756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28A8-5DDA-3594-5771-99CEDAA0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DCBEC-A900-E030-4C28-9CF00564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B0DBB-8878-07F0-998F-FABC4AF5B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98FDE-CCF9-10F9-4EE8-5AD51AC5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29548D-F622-F3B8-F5B4-5D3A363F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7129E-6421-4AAA-10AE-C283EB53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39BD-6B87-A50B-FEAC-91C204FC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BC3934-62B2-B0D5-69FE-5EF789AD2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F38E51-87FA-CED2-3656-FFF2163F1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BC55C-984B-9451-A528-74151649A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09B2B-3713-39B4-7E1D-5971F0A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328F1-C5FA-98BE-D38C-A9DC2803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3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706B2A-7A55-4449-B720-9D6BED81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F6578-B000-0165-BFCE-767E4945C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A571C-91B6-A5B4-C4DB-9845EFB1C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fld id="{ACDB6F19-4D9D-4B86-9DE8-53CEF71CB466}" type="datetimeFigureOut">
              <a:rPr lang="ko-KR" altLang="en-US" smtClean="0"/>
              <a:pPr/>
              <a:t>2023-06-06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EA5D7-767B-F346-5B11-9B17E1149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EF051-7A51-129D-2FAF-F57FB4250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fld id="{F29FD04B-C56E-498F-8A5D-996DA4159F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32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7.wdp"/><Relationship Id="rId18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openxmlformats.org/officeDocument/2006/relationships/image" Target="../media/image28.png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경치, 잔디, 구름, 하늘이(가) 표시된 사진&#10;&#10;자동 생성된 설명">
            <a:extLst>
              <a:ext uri="{FF2B5EF4-FFF2-40B4-BE49-F238E27FC236}">
                <a16:creationId xmlns:a16="http://schemas.microsoft.com/office/drawing/2014/main" id="{A793D927-AB82-68BE-8C98-D319AC2F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6" y="-223301"/>
            <a:ext cx="12190915" cy="75702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3870CA-8F57-4E7E-0461-A1CA816F0C3D}"/>
              </a:ext>
            </a:extLst>
          </p:cNvPr>
          <p:cNvSpPr/>
          <p:nvPr/>
        </p:nvSpPr>
        <p:spPr>
          <a:xfrm>
            <a:off x="-849090" y="2506736"/>
            <a:ext cx="13890172" cy="1851011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BC21E-3378-67D3-4913-D06DFC3D1534}"/>
              </a:ext>
            </a:extLst>
          </p:cNvPr>
          <p:cNvGrpSpPr/>
          <p:nvPr/>
        </p:nvGrpSpPr>
        <p:grpSpPr>
          <a:xfrm>
            <a:off x="-6576" y="0"/>
            <a:ext cx="12198576" cy="6858000"/>
            <a:chOff x="-6576" y="39177"/>
            <a:chExt cx="12198576" cy="6858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9C0386-D1B1-A382-04C0-26B631E12645}"/>
                </a:ext>
              </a:extLst>
            </p:cNvPr>
            <p:cNvSpPr/>
            <p:nvPr/>
          </p:nvSpPr>
          <p:spPr>
            <a:xfrm rot="5400000">
              <a:off x="8561246" y="3227247"/>
              <a:ext cx="6818822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5725EE-7F04-00D5-B850-41E31F5DC43C}"/>
                </a:ext>
              </a:extLst>
            </p:cNvPr>
            <p:cNvSpPr/>
            <p:nvPr/>
          </p:nvSpPr>
          <p:spPr>
            <a:xfrm rot="10800000">
              <a:off x="-1" y="6454491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7082B6-408C-3A67-BFDF-B20D2DC670C4}"/>
                </a:ext>
              </a:extLst>
            </p:cNvPr>
            <p:cNvSpPr/>
            <p:nvPr/>
          </p:nvSpPr>
          <p:spPr>
            <a:xfrm rot="10800000">
              <a:off x="0" y="39177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8C5C143-91F5-478E-FB16-935437ADE647}"/>
                </a:ext>
              </a:extLst>
            </p:cNvPr>
            <p:cNvSpPr/>
            <p:nvPr/>
          </p:nvSpPr>
          <p:spPr>
            <a:xfrm rot="5400000">
              <a:off x="-3203590" y="3236191"/>
              <a:ext cx="6836714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7953B-4B7B-D15A-B018-BF3E0C13B943}"/>
              </a:ext>
            </a:extLst>
          </p:cNvPr>
          <p:cNvGrpSpPr/>
          <p:nvPr/>
        </p:nvGrpSpPr>
        <p:grpSpPr>
          <a:xfrm>
            <a:off x="1487878" y="1876425"/>
            <a:ext cx="9216243" cy="3105150"/>
            <a:chOff x="1487878" y="1876425"/>
            <a:chExt cx="9216243" cy="3105150"/>
          </a:xfrm>
          <a:effectLst>
            <a:outerShdw blurRad="330200" dist="38100" dir="5400000" sx="104000" sy="104000" algn="t" rotWithShape="0">
              <a:prstClr val="black">
                <a:alpha val="81000"/>
              </a:prstClr>
            </a:outerShdw>
          </a:effectLst>
        </p:grpSpPr>
        <p:sp>
          <p:nvSpPr>
            <p:cNvPr id="11" name="배지 10">
              <a:extLst>
                <a:ext uri="{FF2B5EF4-FFF2-40B4-BE49-F238E27FC236}">
                  <a16:creationId xmlns:a16="http://schemas.microsoft.com/office/drawing/2014/main" id="{7FBA1FC9-B766-461D-11C4-9EC69B6ED1B1}"/>
                </a:ext>
              </a:extLst>
            </p:cNvPr>
            <p:cNvSpPr/>
            <p:nvPr/>
          </p:nvSpPr>
          <p:spPr>
            <a:xfrm>
              <a:off x="1487878" y="1876425"/>
              <a:ext cx="9216243" cy="3105150"/>
            </a:xfrm>
            <a:prstGeom prst="plaque">
              <a:avLst/>
            </a:prstGeom>
            <a:blipFill dpi="0" rotWithShape="1">
              <a:blip r:embed="rId3">
                <a:alphaModFix amt="53000"/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배지 11">
              <a:extLst>
                <a:ext uri="{FF2B5EF4-FFF2-40B4-BE49-F238E27FC236}">
                  <a16:creationId xmlns:a16="http://schemas.microsoft.com/office/drawing/2014/main" id="{A7E1CD4B-5CB2-117C-4DAC-808CD66ECB4A}"/>
                </a:ext>
              </a:extLst>
            </p:cNvPr>
            <p:cNvSpPr/>
            <p:nvPr/>
          </p:nvSpPr>
          <p:spPr>
            <a:xfrm>
              <a:off x="1716333" y="2063293"/>
              <a:ext cx="8759332" cy="2731413"/>
            </a:xfrm>
            <a:prstGeom prst="plaqu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A2B95-2959-A907-9F13-83F1C16B0CB7}"/>
              </a:ext>
            </a:extLst>
          </p:cNvPr>
          <p:cNvGrpSpPr/>
          <p:nvPr/>
        </p:nvGrpSpPr>
        <p:grpSpPr>
          <a:xfrm>
            <a:off x="223156" y="182164"/>
            <a:ext cx="11747500" cy="6493669"/>
            <a:chOff x="222250" y="182165"/>
            <a:chExt cx="11747500" cy="649366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552E16-3DA0-D4D3-CCF3-944C96EA6842}"/>
                </a:ext>
              </a:extLst>
            </p:cNvPr>
            <p:cNvSpPr/>
            <p:nvPr/>
          </p:nvSpPr>
          <p:spPr>
            <a:xfrm>
              <a:off x="222250" y="182165"/>
              <a:ext cx="11747500" cy="6493669"/>
            </a:xfrm>
            <a:prstGeom prst="rect">
              <a:avLst/>
            </a:prstGeom>
            <a:ln w="381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703205-B99C-10F8-6CE0-736A497645CB}"/>
                </a:ext>
              </a:extLst>
            </p:cNvPr>
            <p:cNvSpPr/>
            <p:nvPr/>
          </p:nvSpPr>
          <p:spPr>
            <a:xfrm>
              <a:off x="320874" y="278407"/>
              <a:ext cx="11550249" cy="6301184"/>
            </a:xfrm>
            <a:prstGeom prst="rect">
              <a:avLst/>
            </a:prstGeom>
            <a:ln w="127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FCD6EB59-FF22-B194-2B9C-20A5D72C4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37" y="2838994"/>
            <a:ext cx="7146926" cy="1343622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59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162028-E607-D13A-FBA5-48A19A52E838}"/>
              </a:ext>
            </a:extLst>
          </p:cNvPr>
          <p:cNvSpPr/>
          <p:nvPr/>
        </p:nvSpPr>
        <p:spPr>
          <a:xfrm>
            <a:off x="4674774" y="4296668"/>
            <a:ext cx="2842445" cy="2215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201802599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박정수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| 201902626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성영은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72334E-032C-9960-B3DF-661446EB73D7}"/>
              </a:ext>
            </a:extLst>
          </p:cNvPr>
          <p:cNvGrpSpPr/>
          <p:nvPr/>
        </p:nvGrpSpPr>
        <p:grpSpPr>
          <a:xfrm>
            <a:off x="2701925" y="2721532"/>
            <a:ext cx="6788153" cy="1460027"/>
            <a:chOff x="2784473" y="2700039"/>
            <a:chExt cx="6788153" cy="1460027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62E7CD-8AB9-7576-2D68-E3D3A6AB4EB7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6" y="4160066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6CB7D6-8E80-275B-A579-0AC85B995CD9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3" y="2700039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C98687-9CC7-4335-4A2E-A992D1F3AE01}"/>
              </a:ext>
            </a:extLst>
          </p:cNvPr>
          <p:cNvSpPr txBox="1"/>
          <p:nvPr/>
        </p:nvSpPr>
        <p:spPr>
          <a:xfrm>
            <a:off x="3042250" y="5238149"/>
            <a:ext cx="6096000" cy="264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졸업 작품 프로젝트</a:t>
            </a:r>
            <a:r>
              <a:rPr lang="en-US" altLang="ko-KR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Ⅰ  </a:t>
            </a:r>
            <a:r>
              <a:rPr lang="ko-KR" altLang="en-US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기말 발표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F70868-5917-0330-51DC-34505E794B05}"/>
              </a:ext>
            </a:extLst>
          </p:cNvPr>
          <p:cNvGrpSpPr/>
          <p:nvPr/>
        </p:nvGrpSpPr>
        <p:grpSpPr>
          <a:xfrm>
            <a:off x="4925992" y="2288038"/>
            <a:ext cx="2340008" cy="289349"/>
            <a:chOff x="4925991" y="2101908"/>
            <a:chExt cx="2340008" cy="289349"/>
          </a:xfrm>
        </p:grpSpPr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AE1366C-C25F-2213-1E75-D97DF462A282}"/>
                </a:ext>
              </a:extLst>
            </p:cNvPr>
            <p:cNvSpPr/>
            <p:nvPr/>
          </p:nvSpPr>
          <p:spPr>
            <a:xfrm>
              <a:off x="5084211" y="2101908"/>
              <a:ext cx="2023569" cy="289349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A6BF28-E54F-85A7-9916-D2626BB729CA}"/>
                </a:ext>
              </a:extLst>
            </p:cNvPr>
            <p:cNvSpPr txBox="1"/>
            <p:nvPr/>
          </p:nvSpPr>
          <p:spPr>
            <a:xfrm>
              <a:off x="4925991" y="2147643"/>
              <a:ext cx="2340008" cy="2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400" spc="-150" dirty="0" err="1">
                  <a:solidFill>
                    <a:schemeClr val="bg2">
                      <a:lumMod val="90000"/>
                    </a:schemeClr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Team.Gamja</a:t>
              </a:r>
              <a:endParaRPr lang="ko-KR" altLang="en-US" sz="1400" spc="-150" dirty="0">
                <a:solidFill>
                  <a:schemeClr val="bg2">
                    <a:lumMod val="9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3EEC36-8F21-0A2F-6267-5A072A4D4415}"/>
              </a:ext>
            </a:extLst>
          </p:cNvPr>
          <p:cNvSpPr/>
          <p:nvPr/>
        </p:nvSpPr>
        <p:spPr>
          <a:xfrm>
            <a:off x="4827748" y="4485946"/>
            <a:ext cx="2584362" cy="2215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프로그래밍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|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그래픽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보조기획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89E54F-7D5F-71ED-A4E0-0DF1CB27EB70}"/>
              </a:ext>
            </a:extLst>
          </p:cNvPr>
          <p:cNvSpPr txBox="1"/>
          <p:nvPr/>
        </p:nvSpPr>
        <p:spPr>
          <a:xfrm>
            <a:off x="3182058" y="5485401"/>
            <a:ext cx="6096000" cy="243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spc="300" dirty="0">
                <a:solidFill>
                  <a:schemeClr val="bg2">
                    <a:lumMod val="90000"/>
                  </a:schemeClr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진행 과정 및 </a:t>
            </a:r>
            <a:r>
              <a:rPr lang="ko-KR" altLang="en-US" sz="1400" spc="300" dirty="0" err="1">
                <a:solidFill>
                  <a:schemeClr val="bg2">
                    <a:lumMod val="90000"/>
                  </a:schemeClr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느낀점</a:t>
            </a:r>
            <a:endParaRPr lang="ko-KR" altLang="en-US" sz="1400" spc="300" dirty="0">
              <a:solidFill>
                <a:schemeClr val="bg2">
                  <a:lumMod val="90000"/>
                </a:schemeClr>
              </a:solidFill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8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3489907-3820-B183-4527-CED98488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33" y="547338"/>
            <a:ext cx="4738733" cy="576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B9034-F0D6-ABD3-1C51-F1E8597CED08}"/>
              </a:ext>
            </a:extLst>
          </p:cNvPr>
          <p:cNvSpPr txBox="1"/>
          <p:nvPr/>
        </p:nvSpPr>
        <p:spPr>
          <a:xfrm>
            <a:off x="1112246" y="3013500"/>
            <a:ext cx="9967506" cy="830997"/>
          </a:xfrm>
          <a:prstGeom prst="rect">
            <a:avLst/>
          </a:prstGeom>
          <a:noFill/>
          <a:effectLst>
            <a:outerShdw blurRad="152400" dist="38100" dir="8100000" algn="tr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일러스트 위주 컨셉에 </a:t>
            </a:r>
            <a:r>
              <a:rPr lang="en-US" altLang="ko-KR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21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학점 시간표</a:t>
            </a:r>
            <a:r>
              <a:rPr lang="en-US" altLang="ko-KR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, UI 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기획마저 없는 시작</a:t>
            </a:r>
            <a:endParaRPr lang="en-US" altLang="ko-KR" dirty="0">
              <a:solidFill>
                <a:srgbClr val="E6E6E6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중간발표 </a:t>
            </a:r>
            <a:r>
              <a:rPr lang="ko-KR" altLang="en-US" sz="2800" dirty="0" err="1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이후에서야</a:t>
            </a:r>
            <a:r>
              <a:rPr lang="ko-KR" altLang="en-US" sz="28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객관적으로 볼 수 있었음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6A412-FD36-D002-1B33-EBFC04AD1339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510D61-E3F3-D6BA-F189-65E682F37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8275" r="18839" b="27118"/>
          <a:stretch/>
        </p:blipFill>
        <p:spPr>
          <a:xfrm rot="5400000">
            <a:off x="-2056257" y="1579280"/>
            <a:ext cx="7598226" cy="3964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B1DF6-F8F6-0CBE-A2DD-13738A66EA1E}"/>
              </a:ext>
            </a:extLst>
          </p:cNvPr>
          <p:cNvSpPr txBox="1"/>
          <p:nvPr/>
        </p:nvSpPr>
        <p:spPr>
          <a:xfrm>
            <a:off x="411182" y="1521568"/>
            <a:ext cx="2992418" cy="422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작동 방식 변경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UIUX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개편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기술 레벨 등급 삭제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테마 레벨 등급 삭제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성향 부정적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긍정적 효과 단순화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성향 방향 시스템 변경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이벤트 장소 조건 간략화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특성 시스템 삭제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퀘스트 엔딩 직결 시스템 변경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정착지 작동 방식 변경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기획에 없던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대거 추가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F4C1-67E6-AFE7-293F-1000EC060CC9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C69952-1963-3336-0097-5A573F330E19}"/>
              </a:ext>
            </a:extLst>
          </p:cNvPr>
          <p:cNvGrpSpPr/>
          <p:nvPr/>
        </p:nvGrpSpPr>
        <p:grpSpPr>
          <a:xfrm>
            <a:off x="4667944" y="476481"/>
            <a:ext cx="4032718" cy="5905037"/>
            <a:chOff x="5042363" y="410967"/>
            <a:chExt cx="4032718" cy="59050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803D29-396F-5DD5-818D-28B94C9B5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410967"/>
              <a:ext cx="2514866" cy="939404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FEA400-B4D6-711C-3D10-7ACAB1B3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1502924"/>
              <a:ext cx="1887853" cy="810997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3AA965-3013-F91E-7644-516BDA5C5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2466474"/>
              <a:ext cx="899626" cy="581214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33F838-8C1F-42DB-5A4D-4C0D0A0DE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3200241"/>
              <a:ext cx="1474548" cy="868621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6AA67A-AD25-0C8C-FFAB-6766A81F6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4221415"/>
              <a:ext cx="4032718" cy="1285276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E8A37A-3AC8-097B-5738-3DEF2AE7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2363" y="5659242"/>
              <a:ext cx="3470332" cy="65676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9B54C9-2CCC-4050-8700-C1B16E3F2F29}"/>
              </a:ext>
            </a:extLst>
          </p:cNvPr>
          <p:cNvGrpSpPr/>
          <p:nvPr/>
        </p:nvGrpSpPr>
        <p:grpSpPr>
          <a:xfrm>
            <a:off x="4354179" y="476481"/>
            <a:ext cx="144000" cy="5855348"/>
            <a:chOff x="4354179" y="477616"/>
            <a:chExt cx="144000" cy="585534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B5AE02-9571-A7C7-DFBA-4DCC2BA42D70}"/>
                </a:ext>
              </a:extLst>
            </p:cNvPr>
            <p:cNvCxnSpPr>
              <a:cxnSpLocks/>
            </p:cNvCxnSpPr>
            <p:nvPr/>
          </p:nvCxnSpPr>
          <p:spPr>
            <a:xfrm>
              <a:off x="4426179" y="609831"/>
              <a:ext cx="0" cy="5723133"/>
            </a:xfrm>
            <a:prstGeom prst="line">
              <a:avLst/>
            </a:prstGeom>
            <a:ln w="254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E6FDBD5-5B55-B565-8D56-2F940164B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477616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AA378BB-578E-F40B-06E2-57E1DAAF8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2531988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C95D775-9B62-A47A-B292-ED6B3047D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3258772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307550-EB9E-A352-D3B9-5105029E0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4291507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40AF172-5CC7-17B5-DC94-5A5BCE4E8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5724756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090F8A5-CD80-4112-9656-953B59B24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3258771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FE88DF9-62B3-C812-C809-4B8159414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79" y="1568438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70" name="Picture 2" descr="하스스톤 인벤 - 누더기골렘">
            <a:extLst>
              <a:ext uri="{FF2B5EF4-FFF2-40B4-BE49-F238E27FC236}">
                <a16:creationId xmlns:a16="http://schemas.microsoft.com/office/drawing/2014/main" id="{A34610BF-62B6-B763-C1C8-1123F738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06" y="3062630"/>
            <a:ext cx="2074146" cy="286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9029D1-7FCA-77C7-DA9C-F338B7002105}"/>
              </a:ext>
            </a:extLst>
          </p:cNvPr>
          <p:cNvGrpSpPr/>
          <p:nvPr/>
        </p:nvGrpSpPr>
        <p:grpSpPr>
          <a:xfrm>
            <a:off x="9752696" y="476481"/>
            <a:ext cx="1817466" cy="2086157"/>
            <a:chOff x="9859527" y="544317"/>
            <a:chExt cx="1817466" cy="20861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274448-C55A-89B8-AB5C-A6B740107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59527" y="544317"/>
              <a:ext cx="1488265" cy="105223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37D1C8-3BF0-1BDA-6FD4-774BF71C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59527" y="1754791"/>
              <a:ext cx="1817466" cy="875683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49E7E6-1927-73B1-2FC4-753FD830137D}"/>
              </a:ext>
            </a:extLst>
          </p:cNvPr>
          <p:cNvGrpSpPr/>
          <p:nvPr/>
        </p:nvGrpSpPr>
        <p:grpSpPr>
          <a:xfrm>
            <a:off x="9423583" y="476481"/>
            <a:ext cx="144000" cy="5810651"/>
            <a:chOff x="9423583" y="522313"/>
            <a:chExt cx="144000" cy="581065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A5F15A-C96F-52E9-851B-1646C3F78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23583" y="522313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895E75-5F71-52B5-E3FF-BF31F8711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23583" y="1751703"/>
              <a:ext cx="144000" cy="144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171218F-F72F-39FA-A717-4BBEF88D59E4}"/>
                </a:ext>
              </a:extLst>
            </p:cNvPr>
            <p:cNvCxnSpPr>
              <a:cxnSpLocks/>
            </p:cNvCxnSpPr>
            <p:nvPr/>
          </p:nvCxnSpPr>
          <p:spPr>
            <a:xfrm>
              <a:off x="9493479" y="609831"/>
              <a:ext cx="0" cy="5723133"/>
            </a:xfrm>
            <a:prstGeom prst="line">
              <a:avLst/>
            </a:prstGeom>
            <a:ln w="254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33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게임 컨트롤러 윤곽선">
            <a:extLst>
              <a:ext uri="{FF2B5EF4-FFF2-40B4-BE49-F238E27FC236}">
                <a16:creationId xmlns:a16="http://schemas.microsoft.com/office/drawing/2014/main" id="{65E26763-FA37-B8DF-C0E1-9772BA7EC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2428" y="-691961"/>
            <a:ext cx="8527143" cy="8527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DC9F12-E88C-AE71-03A8-90A44822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99" b="25629"/>
          <a:stretch/>
        </p:blipFill>
        <p:spPr>
          <a:xfrm>
            <a:off x="0" y="2166831"/>
            <a:ext cx="121920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A3AAF2-8D3C-83C1-04F8-7B5FEEE38292}"/>
              </a:ext>
            </a:extLst>
          </p:cNvPr>
          <p:cNvGrpSpPr/>
          <p:nvPr/>
        </p:nvGrpSpPr>
        <p:grpSpPr>
          <a:xfrm>
            <a:off x="3900487" y="2684150"/>
            <a:ext cx="4391026" cy="1489695"/>
            <a:chOff x="3900487" y="2684150"/>
            <a:chExt cx="4391026" cy="1489695"/>
          </a:xfrm>
          <a:effectLst>
            <a:outerShdw blurRad="127000" sx="102000" sy="102000" algn="ctr" rotWithShape="0">
              <a:prstClr val="black">
                <a:alpha val="60000"/>
              </a:prstClr>
            </a:outerShdw>
          </a:effectLst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DB4E6A85-E1F9-FCAC-CFE8-59EADEB7978B}"/>
                </a:ext>
              </a:extLst>
            </p:cNvPr>
            <p:cNvSpPr/>
            <p:nvPr/>
          </p:nvSpPr>
          <p:spPr>
            <a:xfrm>
              <a:off x="3900487" y="2684150"/>
              <a:ext cx="4391026" cy="1489695"/>
            </a:xfrm>
            <a:prstGeom prst="hexagon">
              <a:avLst/>
            </a:prstGeom>
            <a:noFill/>
            <a:ln w="50800"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5D7299-1544-20E3-2A4B-ED14AB6CE47B}"/>
                </a:ext>
              </a:extLst>
            </p:cNvPr>
            <p:cNvGrpSpPr/>
            <p:nvPr/>
          </p:nvGrpSpPr>
          <p:grpSpPr>
            <a:xfrm>
              <a:off x="4775426" y="2890388"/>
              <a:ext cx="2641147" cy="1077217"/>
              <a:chOff x="4737100" y="2939108"/>
              <a:chExt cx="2641147" cy="107721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D5AFD-0531-8DCF-3C3B-F499F74B31DA}"/>
                  </a:ext>
                </a:extLst>
              </p:cNvPr>
              <p:cNvSpPr txBox="1"/>
              <p:nvPr/>
            </p:nvSpPr>
            <p:spPr>
              <a:xfrm>
                <a:off x="4737100" y="2939108"/>
                <a:ext cx="1797732" cy="1077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2400" dirty="0">
                    <a:solidFill>
                      <a:srgbClr val="E6E6E6"/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게임 플레이</a:t>
                </a:r>
                <a:endParaRPr lang="en-US" altLang="ko-KR" sz="24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  <a:p>
                <a:pPr algn="r"/>
                <a:r>
                  <a:rPr lang="ko-KR" altLang="en-US" sz="4000" dirty="0">
                    <a:solidFill>
                      <a:srgbClr val="E6E6E6"/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시연</a:t>
                </a: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DE613222-AD68-C3F1-73CC-EEF7CE9E091A}"/>
                  </a:ext>
                </a:extLst>
              </p:cNvPr>
              <p:cNvSpPr/>
              <p:nvPr/>
            </p:nvSpPr>
            <p:spPr>
              <a:xfrm rot="5400000">
                <a:off x="6603293" y="3075976"/>
                <a:ext cx="832358" cy="717550"/>
              </a:xfrm>
              <a:prstGeom prst="triangl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F890E98-3685-6534-D4F3-0F5A80AB5AE4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플레이 시연</a:t>
            </a:r>
          </a:p>
        </p:txBody>
      </p:sp>
    </p:spTree>
    <p:extLst>
      <p:ext uri="{BB962C8B-B14F-4D97-AF65-F5344CB8AC3E}">
        <p14:creationId xmlns:p14="http://schemas.microsoft.com/office/powerpoint/2010/main" val="70281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E37A831-5BEA-9FF5-A723-AE099E031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4165600"/>
            <a:ext cx="121920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2699B-D95E-EA72-1578-22121322537F}"/>
              </a:ext>
            </a:extLst>
          </p:cNvPr>
          <p:cNvSpPr txBox="1"/>
          <p:nvPr/>
        </p:nvSpPr>
        <p:spPr>
          <a:xfrm>
            <a:off x="3282604" y="1033977"/>
            <a:ext cx="5626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 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그래픽 및 </a:t>
            </a:r>
            <a:r>
              <a:rPr lang="en-US" altLang="ko-KR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 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움직임 개선</a:t>
            </a:r>
            <a:endParaRPr lang="en-US" altLang="ko-KR" sz="16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결국 복잡하지 않은 가벼운 게임성에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일러스트</a:t>
            </a:r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UI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등 그래픽적 꾸밈요소에 집중한 게임이기 때문에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핵심적인 기능은 구현 완료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DBBC7-D94A-C1C0-96F5-0ABC44D1686E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BDD97A-4892-C01F-F5A9-CB93655F225A}"/>
              </a:ext>
            </a:extLst>
          </p:cNvPr>
          <p:cNvSpPr/>
          <p:nvPr/>
        </p:nvSpPr>
        <p:spPr>
          <a:xfrm>
            <a:off x="2677884" y="950685"/>
            <a:ext cx="6836230" cy="1846118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5D2C41-15E3-42E3-7CBA-F62EDB5348D1}"/>
              </a:ext>
            </a:extLst>
          </p:cNvPr>
          <p:cNvGrpSpPr/>
          <p:nvPr/>
        </p:nvGrpSpPr>
        <p:grpSpPr>
          <a:xfrm>
            <a:off x="759159" y="3361084"/>
            <a:ext cx="5195404" cy="3087387"/>
            <a:chOff x="769646" y="3361084"/>
            <a:chExt cx="5195404" cy="3087387"/>
          </a:xfrm>
          <a:effectLst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C424B3E-AB64-AF02-478B-AF3A55164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9646" y="3361084"/>
              <a:ext cx="5195404" cy="291812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id="{ED17AD2F-62D8-9251-9CA2-ACD84044670B}"/>
                </a:ext>
              </a:extLst>
            </p:cNvPr>
            <p:cNvSpPr/>
            <p:nvPr/>
          </p:nvSpPr>
          <p:spPr>
            <a:xfrm>
              <a:off x="2525866" y="6083947"/>
              <a:ext cx="1682962" cy="364524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E6E6E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기존</a:t>
              </a:r>
              <a:endParaRPr lang="ko-KR" altLang="en-US" sz="14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CCA7A5-54C6-9BC1-FAB9-76F545E09225}"/>
              </a:ext>
            </a:extLst>
          </p:cNvPr>
          <p:cNvGrpSpPr/>
          <p:nvPr/>
        </p:nvGrpSpPr>
        <p:grpSpPr>
          <a:xfrm>
            <a:off x="6237438" y="3372099"/>
            <a:ext cx="5174426" cy="3076372"/>
            <a:chOff x="6237438" y="3372099"/>
            <a:chExt cx="5174426" cy="30763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0BD91C0-EA6C-A5E5-4F27-8C6EAB271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7438" y="3372099"/>
              <a:ext cx="5174426" cy="2896091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B12EE4A4-10A3-2F4C-F873-C2BD914B2093}"/>
                </a:ext>
              </a:extLst>
            </p:cNvPr>
            <p:cNvSpPr/>
            <p:nvPr/>
          </p:nvSpPr>
          <p:spPr>
            <a:xfrm>
              <a:off x="7983174" y="6083947"/>
              <a:ext cx="1682962" cy="364524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E6E6E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개선</a:t>
              </a:r>
              <a:endParaRPr lang="ko-KR" altLang="en-US" sz="14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2548F1-D498-13CD-3B2F-5279DBB06FA3}"/>
              </a:ext>
            </a:extLst>
          </p:cNvPr>
          <p:cNvGrpSpPr/>
          <p:nvPr/>
        </p:nvGrpSpPr>
        <p:grpSpPr>
          <a:xfrm>
            <a:off x="4567868" y="774989"/>
            <a:ext cx="3056259" cy="372154"/>
            <a:chOff x="3994053" y="750395"/>
            <a:chExt cx="3056259" cy="372154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id="{03734DF3-5BE3-7711-E199-6C4361463A70}"/>
                </a:ext>
              </a:extLst>
            </p:cNvPr>
            <p:cNvSpPr/>
            <p:nvPr/>
          </p:nvSpPr>
          <p:spPr>
            <a:xfrm>
              <a:off x="3994053" y="753217"/>
              <a:ext cx="3056259" cy="36933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A356FA-51FF-183E-2677-4A2DED1EFD73}"/>
                </a:ext>
              </a:extLst>
            </p:cNvPr>
            <p:cNvSpPr txBox="1"/>
            <p:nvPr/>
          </p:nvSpPr>
          <p:spPr>
            <a:xfrm>
              <a:off x="4455385" y="750395"/>
              <a:ext cx="2133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눈에 띄는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변경점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22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1AE56-D226-7B7C-FCBC-CCC163779C6B}"/>
              </a:ext>
            </a:extLst>
          </p:cNvPr>
          <p:cNvSpPr txBox="1"/>
          <p:nvPr/>
        </p:nvSpPr>
        <p:spPr>
          <a:xfrm>
            <a:off x="3607524" y="1450195"/>
            <a:ext cx="497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자유도 높고 재밌는 게임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이란</a:t>
            </a:r>
            <a:r>
              <a:rPr lang="en-US" altLang="ko-KR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우선 게임의 환경 자체가 탄탄해야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C171-EA8A-D323-0B51-4E93F558C610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13986C-9892-118A-FA32-EA572A9C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4165600"/>
            <a:ext cx="12192000" cy="2692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62DABC8-F007-EB60-439F-344584F22E71}"/>
              </a:ext>
            </a:extLst>
          </p:cNvPr>
          <p:cNvGrpSpPr/>
          <p:nvPr/>
        </p:nvGrpSpPr>
        <p:grpSpPr>
          <a:xfrm>
            <a:off x="957800" y="3358719"/>
            <a:ext cx="10276401" cy="2922852"/>
            <a:chOff x="1135464" y="2625748"/>
            <a:chExt cx="10276401" cy="292285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278F90F-C70D-6891-BF53-311A8CE71A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35464" y="2625748"/>
              <a:ext cx="4819100" cy="292285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98A82E4-0330-6609-B562-449EF5EFF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7439" y="2632247"/>
              <a:ext cx="5174426" cy="2909854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510EA-08C2-983D-5B55-231FF275A26A}"/>
              </a:ext>
            </a:extLst>
          </p:cNvPr>
          <p:cNvSpPr/>
          <p:nvPr/>
        </p:nvSpPr>
        <p:spPr>
          <a:xfrm>
            <a:off x="2946398" y="1161143"/>
            <a:ext cx="6299202" cy="1162880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9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05CD56-C5A0-024A-79F4-0E5DB6ED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655" b="37551"/>
          <a:stretch/>
        </p:blipFill>
        <p:spPr>
          <a:xfrm>
            <a:off x="0" y="3531348"/>
            <a:ext cx="12192000" cy="659652"/>
          </a:xfrm>
          <a:prstGeom prst="rect">
            <a:avLst/>
          </a:prstGeom>
        </p:spPr>
      </p:pic>
      <p:pic>
        <p:nvPicPr>
          <p:cNvPr id="2" name="Picture 6" descr="Yes, Your Grace on Steam">
            <a:extLst>
              <a:ext uri="{FF2B5EF4-FFF2-40B4-BE49-F238E27FC236}">
                <a16:creationId xmlns:a16="http://schemas.microsoft.com/office/drawing/2014/main" id="{9D0A97A7-4123-E68F-57F4-D2B42996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39" y="4547089"/>
            <a:ext cx="3491322" cy="1963869"/>
          </a:xfrm>
          <a:prstGeom prst="rect">
            <a:avLst/>
          </a:prstGeom>
          <a:noFill/>
          <a:ln w="12700">
            <a:solidFill>
              <a:srgbClr val="E6E6E6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CC5A48-D117-776B-99F1-A4550D798872}"/>
              </a:ext>
            </a:extLst>
          </p:cNvPr>
          <p:cNvSpPr txBox="1"/>
          <p:nvPr/>
        </p:nvSpPr>
        <p:spPr>
          <a:xfrm>
            <a:off x="2703244" y="3676508"/>
            <a:ext cx="734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다른 성장요소 역시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가볍게 즐길 수 있는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’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정도의 시스템으로 낮춤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EC84D-C02A-29F6-00FE-AAE1DCE8BA2A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91EC25-A4ED-FC79-5739-2B29DEE31711}"/>
              </a:ext>
            </a:extLst>
          </p:cNvPr>
          <p:cNvGrpSpPr/>
          <p:nvPr/>
        </p:nvGrpSpPr>
        <p:grpSpPr>
          <a:xfrm>
            <a:off x="2703244" y="1191964"/>
            <a:ext cx="6827397" cy="601222"/>
            <a:chOff x="2798901" y="931869"/>
            <a:chExt cx="6827397" cy="6012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EE1E3E3-CCBB-E08B-55F9-F173D71933BD}"/>
                </a:ext>
              </a:extLst>
            </p:cNvPr>
            <p:cNvGrpSpPr/>
            <p:nvPr/>
          </p:nvGrpSpPr>
          <p:grpSpPr>
            <a:xfrm>
              <a:off x="2798901" y="931869"/>
              <a:ext cx="2917065" cy="601222"/>
              <a:chOff x="1528901" y="932549"/>
              <a:chExt cx="2917065" cy="68217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2DCD4A2-C5E5-BAA3-6F39-EDFA7E47295D}"/>
                  </a:ext>
                </a:extLst>
              </p:cNvPr>
              <p:cNvSpPr/>
              <p:nvPr/>
            </p:nvSpPr>
            <p:spPr>
              <a:xfrm>
                <a:off x="1528901" y="932549"/>
                <a:ext cx="1371600" cy="682172"/>
              </a:xfrm>
              <a:prstGeom prst="roundRect">
                <a:avLst/>
              </a:prstGeom>
              <a:noFill/>
              <a:ln w="25400">
                <a:solidFill>
                  <a:srgbClr val="E6E6E6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rgbClr val="E6E6E6"/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직선형</a:t>
                </a:r>
                <a:endParaRPr lang="en-US" altLang="ko-KR" sz="16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E6E6E6"/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이야기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E017B3A-A3E4-10F3-87AC-E4353BF1DA97}"/>
                  </a:ext>
                </a:extLst>
              </p:cNvPr>
              <p:cNvSpPr/>
              <p:nvPr/>
            </p:nvSpPr>
            <p:spPr>
              <a:xfrm>
                <a:off x="3074366" y="932549"/>
                <a:ext cx="1371600" cy="682172"/>
              </a:xfrm>
              <a:prstGeom prst="roundRect">
                <a:avLst/>
              </a:prstGeom>
              <a:noFill/>
              <a:ln w="25400">
                <a:solidFill>
                  <a:srgbClr val="E6E6E6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E6E6E6"/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자원관리</a:t>
                </a:r>
              </a:p>
            </p:txBody>
          </p:sp>
          <p:sp>
            <p:nvSpPr>
              <p:cNvPr id="12" name="십자형 11">
                <a:extLst>
                  <a:ext uri="{FF2B5EF4-FFF2-40B4-BE49-F238E27FC236}">
                    <a16:creationId xmlns:a16="http://schemas.microsoft.com/office/drawing/2014/main" id="{708B1377-C2A8-F6CC-2F8C-D517DD13AE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61434" y="1110030"/>
                <a:ext cx="252000" cy="285930"/>
              </a:xfrm>
              <a:prstGeom prst="plus">
                <a:avLst>
                  <a:gd name="adj" fmla="val 34091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6E648-D444-91D9-CFFC-6B14F01D9EBF}"/>
                </a:ext>
              </a:extLst>
            </p:cNvPr>
            <p:cNvSpPr txBox="1"/>
            <p:nvPr/>
          </p:nvSpPr>
          <p:spPr>
            <a:xfrm>
              <a:off x="5754247" y="1054044"/>
              <a:ext cx="3872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를</a:t>
              </a:r>
              <a:r>
                <a:rPr lang="ko-KR" altLang="en-US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 덧붙인 게임이 더 적합하다고 판단</a:t>
              </a:r>
              <a:endParaRPr lang="en-US" altLang="ko-KR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7B0C4E-D597-E723-0AC9-908F778EB526}"/>
              </a:ext>
            </a:extLst>
          </p:cNvPr>
          <p:cNvSpPr txBox="1"/>
          <p:nvPr/>
        </p:nvSpPr>
        <p:spPr>
          <a:xfrm>
            <a:off x="2703244" y="564488"/>
            <a:ext cx="45690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WNC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는 초반 기획이 불안정했기 때문에</a:t>
            </a:r>
            <a:endParaRPr lang="en-US" altLang="ko-KR" sz="16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FBB62-9B41-C062-DE62-4E20171BEFCC}"/>
              </a:ext>
            </a:extLst>
          </p:cNvPr>
          <p:cNvSpPr txBox="1"/>
          <p:nvPr/>
        </p:nvSpPr>
        <p:spPr>
          <a:xfrm>
            <a:off x="2703244" y="2242404"/>
            <a:ext cx="66712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무책임하게 넓은 선택지보단 일부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정제된 선택지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만을 제시해</a:t>
            </a:r>
            <a:endParaRPr lang="en-US" altLang="ko-KR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플레이어가 게임에 집중해 얕은 게임성을 보여주기 보단</a:t>
            </a:r>
            <a:endParaRPr lang="en-US" altLang="ko-KR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계속 변하는 일러스트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선택지 문구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에 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집중하게 유도</a:t>
            </a:r>
            <a:endParaRPr lang="en-US" altLang="ko-KR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5126D-6936-959D-B24A-3086F855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655" b="37551"/>
          <a:stretch/>
        </p:blipFill>
        <p:spPr>
          <a:xfrm>
            <a:off x="0" y="994697"/>
            <a:ext cx="12192000" cy="10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5D26B-979D-9775-6F45-23E44D619225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일러스트 작업 과정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C30B4C-A3C9-1F09-F3A1-96122C6927B0}"/>
              </a:ext>
            </a:extLst>
          </p:cNvPr>
          <p:cNvGrpSpPr/>
          <p:nvPr/>
        </p:nvGrpSpPr>
        <p:grpSpPr>
          <a:xfrm>
            <a:off x="3632199" y="684112"/>
            <a:ext cx="4927601" cy="2018732"/>
            <a:chOff x="587828" y="887313"/>
            <a:chExt cx="4927601" cy="2018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739974-104A-1A69-5BDC-E1961CE7FF3F}"/>
                </a:ext>
              </a:extLst>
            </p:cNvPr>
            <p:cNvSpPr txBox="1"/>
            <p:nvPr/>
          </p:nvSpPr>
          <p:spPr>
            <a:xfrm>
              <a:off x="647701" y="2167381"/>
              <a:ext cx="48677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특정 그림체를 필요로 하지 않고</a:t>
              </a:r>
              <a:r>
                <a:rPr lang="en-US" altLang="ko-KR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인물화 중점</a:t>
              </a:r>
              <a:r>
                <a:rPr lang="en-US" altLang="ko-KR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X)</a:t>
              </a:r>
            </a:p>
            <a:p>
              <a:r>
                <a:rPr lang="ko-KR" altLang="en-US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대중적인 캐주얼 그림체보다 고전적인 </a:t>
              </a:r>
              <a:r>
                <a:rPr lang="ko-KR" altLang="en-US" sz="1400" dirty="0" err="1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명화풍</a:t>
              </a:r>
              <a:endPara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일러스트 뿐만 아니라 합성 요소 역시 출력할 수 있는 프로그램</a:t>
              </a:r>
              <a:endPara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  <p:pic>
          <p:nvPicPr>
            <p:cNvPr id="1028" name="Picture 4" descr="Midjourney – Laizy">
              <a:extLst>
                <a:ext uri="{FF2B5EF4-FFF2-40B4-BE49-F238E27FC236}">
                  <a16:creationId xmlns:a16="http://schemas.microsoft.com/office/drawing/2014/main" id="{6E4BCC68-1705-AC53-EBBD-80850739C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4" t="29418" r="-794" b="38284"/>
            <a:stretch/>
          </p:blipFill>
          <p:spPr bwMode="auto">
            <a:xfrm>
              <a:off x="587828" y="887313"/>
              <a:ext cx="3689586" cy="1173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FFAB6A5-AFEC-C9F1-AD8B-56133390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44" b="16129"/>
          <a:stretch/>
        </p:blipFill>
        <p:spPr>
          <a:xfrm>
            <a:off x="0" y="3280226"/>
            <a:ext cx="12192000" cy="357777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378A46-4677-A267-BD54-3B1415902AC1}"/>
              </a:ext>
            </a:extLst>
          </p:cNvPr>
          <p:cNvGrpSpPr/>
          <p:nvPr/>
        </p:nvGrpSpPr>
        <p:grpSpPr>
          <a:xfrm>
            <a:off x="2188038" y="3539355"/>
            <a:ext cx="7815924" cy="3059511"/>
            <a:chOff x="2367101" y="3553871"/>
            <a:chExt cx="7815924" cy="305951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653009A-769E-A50A-36F0-4877934EED40}"/>
                </a:ext>
              </a:extLst>
            </p:cNvPr>
            <p:cNvGrpSpPr/>
            <p:nvPr/>
          </p:nvGrpSpPr>
          <p:grpSpPr>
            <a:xfrm>
              <a:off x="2367101" y="3553871"/>
              <a:ext cx="7815924" cy="3059511"/>
              <a:chOff x="1684674" y="3539357"/>
              <a:chExt cx="7815924" cy="305951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E35DE12-756A-ACEB-501A-5AC957664C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85" r="5985"/>
              <a:stretch/>
            </p:blipFill>
            <p:spPr>
              <a:xfrm>
                <a:off x="1684674" y="3539357"/>
                <a:ext cx="3566140" cy="3059511"/>
              </a:xfrm>
              <a:prstGeom prst="rect">
                <a:avLst/>
              </a:prstGeom>
              <a:noFill/>
              <a:ln w="12700">
                <a:solidFill>
                  <a:srgbClr val="E6E6E6"/>
                </a:solidFill>
              </a:ln>
              <a:effectLst>
                <a:outerShdw blurRad="254000" dist="38100" dir="8100000" algn="tr" rotWithShape="0">
                  <a:prstClr val="black">
                    <a:alpha val="52000"/>
                  </a:prstClr>
                </a:outerShdw>
              </a:effec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66D897-4936-956F-50D8-5FD4FDAD8B8B}"/>
                  </a:ext>
                </a:extLst>
              </p:cNvPr>
              <p:cNvSpPr txBox="1"/>
              <p:nvPr/>
            </p:nvSpPr>
            <p:spPr>
              <a:xfrm>
                <a:off x="6123185" y="4053451"/>
                <a:ext cx="3377413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~</a:t>
                </a:r>
                <a:r>
                  <a:rPr lang="ko-KR" altLang="en-US" sz="1800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중간발표</a:t>
                </a:r>
                <a:endParaRPr lang="en-US" altLang="ko-KR" sz="1800" dirty="0"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  <a:p>
                <a:r>
                  <a:rPr lang="ko-KR" altLang="en-US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거주지 일러스트 </a:t>
                </a:r>
                <a:r>
                  <a:rPr lang="en-US" altLang="ko-KR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160</a:t>
                </a:r>
                <a:r>
                  <a:rPr lang="ko-KR" altLang="en-US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장</a:t>
                </a:r>
                <a:endParaRPr lang="en-US" altLang="ko-KR" dirty="0"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endParaRPr>
              </a:p>
              <a:p>
                <a:endParaRPr lang="en-US" altLang="ko-KR" dirty="0"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endParaRPr>
              </a:p>
              <a:p>
                <a:r>
                  <a:rPr lang="en-US" altLang="ko-KR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~</a:t>
                </a:r>
                <a:r>
                  <a:rPr lang="ko-KR" altLang="en-US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기말 발표</a:t>
                </a:r>
                <a:endParaRPr lang="en-US" altLang="ko-KR" dirty="0"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  <a:p>
                <a:r>
                  <a:rPr lang="ko-KR" altLang="en-US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이벤트 일러스트 </a:t>
                </a:r>
                <a:r>
                  <a:rPr lang="en-US" altLang="ko-KR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171</a:t>
                </a:r>
                <a:r>
                  <a:rPr lang="ko-KR" altLang="en-US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장</a:t>
                </a:r>
                <a:endParaRPr lang="en-US" altLang="ko-KR" dirty="0"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endParaRPr>
              </a:p>
              <a:p>
                <a:endParaRPr lang="en-US" altLang="ko-KR" dirty="0"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endParaRPr>
              </a:p>
              <a:p>
                <a:r>
                  <a:rPr lang="en-US" altLang="ko-KR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=</a:t>
                </a:r>
                <a:r>
                  <a:rPr lang="en-US" altLang="ko-KR" sz="2400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331</a:t>
                </a:r>
                <a:r>
                  <a:rPr lang="ko-KR" altLang="en-US" sz="2400" dirty="0"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장</a:t>
                </a:r>
                <a:r>
                  <a:rPr lang="ko-KR" altLang="en-US" dirty="0"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의 일러스트 출력 완료</a:t>
                </a:r>
                <a:endParaRPr lang="en-US" altLang="ko-KR" dirty="0"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endParaRPr>
              </a:p>
            </p:txBody>
          </p:sp>
        </p:grpSp>
        <p:sp>
          <p:nvSpPr>
            <p:cNvPr id="31" name="왼쪽 대괄호 30">
              <a:extLst>
                <a:ext uri="{FF2B5EF4-FFF2-40B4-BE49-F238E27FC236}">
                  <a16:creationId xmlns:a16="http://schemas.microsoft.com/office/drawing/2014/main" id="{B911CDB4-39F1-988F-B5E2-AC42EC433F9C}"/>
                </a:ext>
              </a:extLst>
            </p:cNvPr>
            <p:cNvSpPr/>
            <p:nvPr/>
          </p:nvSpPr>
          <p:spPr>
            <a:xfrm>
              <a:off x="6512321" y="4178410"/>
              <a:ext cx="199183" cy="1810436"/>
            </a:xfrm>
            <a:prstGeom prst="leftBracket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39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5D26B-979D-9775-6F45-23E44D619225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일러스트 작업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9B491-4513-633A-5CCA-577FA44D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871" y="398107"/>
            <a:ext cx="3370269" cy="6061783"/>
          </a:xfrm>
          <a:prstGeom prst="rect">
            <a:avLst/>
          </a:prstGeom>
          <a:noFill/>
          <a:ln w="12700">
            <a:solidFill>
              <a:srgbClr val="E6E6E6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3867C6-34BC-D494-ACAE-32EB9A01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3512"/>
          <a:stretch/>
        </p:blipFill>
        <p:spPr>
          <a:xfrm>
            <a:off x="691941" y="1930213"/>
            <a:ext cx="3914775" cy="1959205"/>
          </a:xfrm>
          <a:prstGeom prst="rect">
            <a:avLst/>
          </a:prstGeom>
          <a:noFill/>
          <a:ln w="12700">
            <a:solidFill>
              <a:srgbClr val="E6E6E6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B7E200-BCCD-77FA-FD77-FE8008E2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0" y="2953433"/>
            <a:ext cx="3514279" cy="119700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941CA7-3080-1B7D-7F66-01480DE1D479}"/>
              </a:ext>
            </a:extLst>
          </p:cNvPr>
          <p:cNvGrpSpPr/>
          <p:nvPr/>
        </p:nvGrpSpPr>
        <p:grpSpPr>
          <a:xfrm>
            <a:off x="5457825" y="2953433"/>
            <a:ext cx="6214614" cy="2232930"/>
            <a:chOff x="5457825" y="2953433"/>
            <a:chExt cx="6214614" cy="2232930"/>
          </a:xfr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E4779B-48DB-30AF-3135-A333B19DB236}"/>
                </a:ext>
              </a:extLst>
            </p:cNvPr>
            <p:cNvSpPr/>
            <p:nvPr/>
          </p:nvSpPr>
          <p:spPr>
            <a:xfrm>
              <a:off x="5457825" y="4810125"/>
              <a:ext cx="1252538" cy="3762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0E2F96F-F499-8AC1-C84E-A259B7B7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7825" y="2953433"/>
              <a:ext cx="2700335" cy="1856692"/>
            </a:xfrm>
            <a:prstGeom prst="lin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A4FFDE-7EA7-657C-150F-BCD4009B8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0363" y="4150436"/>
              <a:ext cx="4962076" cy="1031482"/>
            </a:xfrm>
            <a:prstGeom prst="lin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9286F252-7EB1-40C6-F954-477EAF77E8DD}"/>
              </a:ext>
            </a:extLst>
          </p:cNvPr>
          <p:cNvSpPr/>
          <p:nvPr/>
        </p:nvSpPr>
        <p:spPr>
          <a:xfrm>
            <a:off x="883735" y="1742520"/>
            <a:ext cx="375385" cy="3753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1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EC093E-3170-428C-BD79-AC6BE9F81ACC}"/>
              </a:ext>
            </a:extLst>
          </p:cNvPr>
          <p:cNvSpPr/>
          <p:nvPr/>
        </p:nvSpPr>
        <p:spPr>
          <a:xfrm>
            <a:off x="5472466" y="210414"/>
            <a:ext cx="375385" cy="3753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2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8DEDD7-09D5-1AF9-9BC3-AD2E505D3D00}"/>
              </a:ext>
            </a:extLst>
          </p:cNvPr>
          <p:cNvSpPr/>
          <p:nvPr/>
        </p:nvSpPr>
        <p:spPr>
          <a:xfrm>
            <a:off x="8384109" y="2756037"/>
            <a:ext cx="375385" cy="3753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3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9F7CF5-64DB-440D-143B-DCDECE438B4B}"/>
              </a:ext>
            </a:extLst>
          </p:cNvPr>
          <p:cNvGrpSpPr/>
          <p:nvPr/>
        </p:nvGrpSpPr>
        <p:grpSpPr>
          <a:xfrm>
            <a:off x="-157891" y="949300"/>
            <a:ext cx="3291840" cy="422001"/>
            <a:chOff x="-30079" y="774834"/>
            <a:chExt cx="3291840" cy="422001"/>
          </a:xfr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9EDD746E-6A27-D7D9-9C53-63F3F20D053A}"/>
                </a:ext>
              </a:extLst>
            </p:cNvPr>
            <p:cNvSpPr/>
            <p:nvPr/>
          </p:nvSpPr>
          <p:spPr>
            <a:xfrm>
              <a:off x="-30079" y="774834"/>
              <a:ext cx="3291840" cy="422001"/>
            </a:xfrm>
            <a:prstGeom prst="homePlat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A4AD9-89DE-1AD6-D8B8-405D558513CD}"/>
                </a:ext>
              </a:extLst>
            </p:cNvPr>
            <p:cNvSpPr txBox="1"/>
            <p:nvPr/>
          </p:nvSpPr>
          <p:spPr>
            <a:xfrm>
              <a:off x="1615841" y="801168"/>
              <a:ext cx="12212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출력 과정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465C0F9-29E1-9C8D-E639-09FDCE6BD3DF}"/>
              </a:ext>
            </a:extLst>
          </p:cNvPr>
          <p:cNvSpPr txBox="1"/>
          <p:nvPr/>
        </p:nvSpPr>
        <p:spPr>
          <a:xfrm>
            <a:off x="1259120" y="4282082"/>
            <a:ext cx="3071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1. 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원하는 일러스트에 대한 묘사를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영어로 채팅창에 명령어와 함께 입력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F4FC6B6-A238-2DBB-C3A8-9D74D0912D36}"/>
              </a:ext>
            </a:extLst>
          </p:cNvPr>
          <p:cNvGrpSpPr/>
          <p:nvPr/>
        </p:nvGrpSpPr>
        <p:grpSpPr>
          <a:xfrm>
            <a:off x="621671" y="5027413"/>
            <a:ext cx="3756136" cy="1107996"/>
            <a:chOff x="960592" y="4695596"/>
            <a:chExt cx="3756136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D02EEA-AE6F-39F3-2448-463F3DD5A519}"/>
                </a:ext>
              </a:extLst>
            </p:cNvPr>
            <p:cNvSpPr txBox="1"/>
            <p:nvPr/>
          </p:nvSpPr>
          <p:spPr>
            <a:xfrm>
              <a:off x="1551170" y="4695596"/>
              <a:ext cx="316555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중세 판타지 게임 스타일의 붓터치가 강한 </a:t>
              </a:r>
              <a:r>
                <a:rPr lang="ko-KR" altLang="en-US" sz="1100" dirty="0" err="1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유화풍</a:t>
              </a:r>
              <a:r>
                <a:rPr lang="en-US" altLang="ko-KR" sz="11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, </a:t>
              </a:r>
              <a:r>
                <a:rPr lang="ko-KR" altLang="en-US" sz="11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맑은 하늘의 가을 배경과 언덕들</a:t>
              </a:r>
              <a:endParaRPr lang="en-US" altLang="ko-KR" sz="11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  <a:p>
              <a:endParaRPr lang="en-US" altLang="ko-KR" sz="11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  <a:p>
              <a:r>
                <a:rPr lang="en-US" altLang="ko-KR" sz="11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▶ /imagine </a:t>
              </a:r>
              <a:r>
                <a:rPr lang="en-US" altLang="ko-KR" sz="1100" dirty="0" err="1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prompt:Medieval</a:t>
              </a:r>
              <a:r>
                <a:rPr lang="en-US" altLang="ko-KR" sz="1100" dirty="0">
                  <a:solidFill>
                    <a:srgbClr val="E6E6E6"/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 fantasy game-style oil painting with strong brushstrokes, hills and clear sky in autumn background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27F9DD-A656-E7E0-CC7F-97C23F90E173}"/>
                </a:ext>
              </a:extLst>
            </p:cNvPr>
            <p:cNvSpPr txBox="1"/>
            <p:nvPr/>
          </p:nvSpPr>
          <p:spPr>
            <a:xfrm>
              <a:off x="960592" y="4695596"/>
              <a:ext cx="7051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EX)</a:t>
              </a:r>
              <a:endPara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07FBACE-4DF9-6CAB-0093-1867A61CEA76}"/>
              </a:ext>
            </a:extLst>
          </p:cNvPr>
          <p:cNvSpPr txBox="1"/>
          <p:nvPr/>
        </p:nvSpPr>
        <p:spPr>
          <a:xfrm>
            <a:off x="8891820" y="1588631"/>
            <a:ext cx="3033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2. 4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가지의 이미지가 자동으로 출력됨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D06EDF-AEFE-E789-2932-ED077E696BED}"/>
              </a:ext>
            </a:extLst>
          </p:cNvPr>
          <p:cNvSpPr txBox="1"/>
          <p:nvPr/>
        </p:nvSpPr>
        <p:spPr>
          <a:xfrm>
            <a:off x="8891819" y="5161969"/>
            <a:ext cx="30334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3. 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출력된 결과에 따라    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Upscale/Variation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을 주거나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명령을 추가해 다시 출력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42B3B55-02FA-8131-76B7-4E9307D63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44" b="16129"/>
          <a:stretch/>
        </p:blipFill>
        <p:spPr>
          <a:xfrm>
            <a:off x="0" y="682170"/>
            <a:ext cx="12192000" cy="2968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E0179-75A2-C16D-F613-981EFE1E02BE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일러스트 작업 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A1372E-0FAB-39A3-4333-C2C0CE1DCA06}"/>
              </a:ext>
            </a:extLst>
          </p:cNvPr>
          <p:cNvGrpSpPr/>
          <p:nvPr/>
        </p:nvGrpSpPr>
        <p:grpSpPr>
          <a:xfrm>
            <a:off x="5363028" y="972457"/>
            <a:ext cx="4172029" cy="2387600"/>
            <a:chOff x="6146800" y="965200"/>
            <a:chExt cx="4172029" cy="2387600"/>
          </a:xfrm>
        </p:grpSpPr>
        <p:pic>
          <p:nvPicPr>
            <p:cNvPr id="14" name="그림 13" descr="페인팅, 예술, 물, 아트 페인트이(가) 표시된 사진&#10;&#10;자동 생성된 설명">
              <a:extLst>
                <a:ext uri="{FF2B5EF4-FFF2-40B4-BE49-F238E27FC236}">
                  <a16:creationId xmlns:a16="http://schemas.microsoft.com/office/drawing/2014/main" id="{0CC727FA-D1FA-48CE-4DD9-BA7E7C5F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64" y="965200"/>
              <a:ext cx="1890565" cy="2387600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6" name="그림 15" descr="그림, 스케치, 라인 아트, 클립아트이(가) 표시된 사진&#10;&#10;자동 생성된 설명">
              <a:extLst>
                <a:ext uri="{FF2B5EF4-FFF2-40B4-BE49-F238E27FC236}">
                  <a16:creationId xmlns:a16="http://schemas.microsoft.com/office/drawing/2014/main" id="{A551F555-8DC6-4622-0272-21CCAC22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800" y="965200"/>
              <a:ext cx="1897836" cy="2387600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</p:grp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D17470C-9D02-8FD3-03E1-B12DE487A15B}"/>
              </a:ext>
            </a:extLst>
          </p:cNvPr>
          <p:cNvSpPr/>
          <p:nvPr/>
        </p:nvSpPr>
        <p:spPr>
          <a:xfrm rot="5400000">
            <a:off x="7069646" y="1836057"/>
            <a:ext cx="766064" cy="6604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55BCB9-E55B-A398-16D9-0EEA0B15F895}"/>
              </a:ext>
            </a:extLst>
          </p:cNvPr>
          <p:cNvGrpSpPr/>
          <p:nvPr/>
        </p:nvGrpSpPr>
        <p:grpSpPr>
          <a:xfrm>
            <a:off x="-125029" y="1305482"/>
            <a:ext cx="3861967" cy="894014"/>
            <a:chOff x="-30079" y="774834"/>
            <a:chExt cx="3291840" cy="89401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F65C367B-5D9C-8631-8B63-0E855DC818B1}"/>
                </a:ext>
              </a:extLst>
            </p:cNvPr>
            <p:cNvSpPr/>
            <p:nvPr/>
          </p:nvSpPr>
          <p:spPr>
            <a:xfrm>
              <a:off x="-30079" y="774834"/>
              <a:ext cx="3291840" cy="894014"/>
            </a:xfrm>
            <a:prstGeom prst="homePlat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59D7A0-2602-2448-392D-D6C06DF920E4}"/>
                </a:ext>
              </a:extLst>
            </p:cNvPr>
            <p:cNvSpPr txBox="1"/>
            <p:nvPr/>
          </p:nvSpPr>
          <p:spPr>
            <a:xfrm>
              <a:off x="817242" y="898675"/>
              <a:ext cx="2012549" cy="64633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순조롭게 출력된</a:t>
              </a:r>
              <a:endParaRPr lang="en-US" altLang="ko-KR" sz="18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  <a:p>
              <a:r>
                <a:rPr lang="ko-KR" altLang="en-US" sz="18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일러스트 예시</a:t>
              </a:r>
              <a:endParaRPr lang="ko-KR" altLang="en-US" dirty="0">
                <a:solidFill>
                  <a:srgbClr val="E6E6E6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3446AB-338F-8DFB-7CCF-D6D19C8DF096}"/>
              </a:ext>
            </a:extLst>
          </p:cNvPr>
          <p:cNvSpPr txBox="1"/>
          <p:nvPr/>
        </p:nvSpPr>
        <p:spPr>
          <a:xfrm>
            <a:off x="860839" y="2288367"/>
            <a:ext cx="30580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/imagine prompt: </a:t>
            </a:r>
          </a:p>
          <a:p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여름 배경에 바위 틈에서 솟는 샘과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주변의 푸른 풀들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32D2B5-8B56-481A-F5F5-2518FD20084B}"/>
              </a:ext>
            </a:extLst>
          </p:cNvPr>
          <p:cNvGrpSpPr/>
          <p:nvPr/>
        </p:nvGrpSpPr>
        <p:grpSpPr>
          <a:xfrm>
            <a:off x="4099750" y="3921547"/>
            <a:ext cx="4172028" cy="2387600"/>
            <a:chOff x="6146800" y="965200"/>
            <a:chExt cx="4172028" cy="23876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0C497C-4FBF-A213-C68C-27F1E26B5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28264" y="965200"/>
              <a:ext cx="1890564" cy="2387600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BAA100F-ED4D-1A2C-E5E1-1A40CE93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46800" y="965200"/>
              <a:ext cx="1897835" cy="2387600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</p:grp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C57A1DDE-3E03-C2DD-13B7-9F710CD1E49F}"/>
              </a:ext>
            </a:extLst>
          </p:cNvPr>
          <p:cNvSpPr/>
          <p:nvPr/>
        </p:nvSpPr>
        <p:spPr>
          <a:xfrm rot="5400000">
            <a:off x="5806368" y="4806919"/>
            <a:ext cx="766064" cy="6604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427B159-7906-1C37-25C6-1B4302A184EA}"/>
              </a:ext>
            </a:extLst>
          </p:cNvPr>
          <p:cNvGrpSpPr/>
          <p:nvPr/>
        </p:nvGrpSpPr>
        <p:grpSpPr>
          <a:xfrm>
            <a:off x="-125029" y="4395766"/>
            <a:ext cx="3861967" cy="894014"/>
            <a:chOff x="-30079" y="774834"/>
            <a:chExt cx="3291840" cy="89401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177C0BE7-6D36-75E3-6165-749A6A50648B}"/>
                </a:ext>
              </a:extLst>
            </p:cNvPr>
            <p:cNvSpPr/>
            <p:nvPr/>
          </p:nvSpPr>
          <p:spPr>
            <a:xfrm>
              <a:off x="-30079" y="774834"/>
              <a:ext cx="3291840" cy="894014"/>
            </a:xfrm>
            <a:prstGeom prst="homePlat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59CE42-2601-CEEA-ADDB-FCEEA0C5BF08}"/>
                </a:ext>
              </a:extLst>
            </p:cNvPr>
            <p:cNvSpPr txBox="1"/>
            <p:nvPr/>
          </p:nvSpPr>
          <p:spPr>
            <a:xfrm>
              <a:off x="817242" y="898675"/>
              <a:ext cx="2012549" cy="64633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리터칭이</a:t>
              </a:r>
              <a:r>
                <a:rPr lang="ko-KR" altLang="en-US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 필요한</a:t>
              </a:r>
              <a:endParaRPr lang="en-US" altLang="ko-KR" sz="18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  <a:p>
              <a:r>
                <a:rPr lang="ko-KR" altLang="en-US" sz="18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일러스트 예시</a:t>
              </a:r>
              <a:endParaRPr lang="ko-KR" altLang="en-US" dirty="0">
                <a:solidFill>
                  <a:srgbClr val="E6E6E6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F30A1A-D105-0B06-8259-317734B7D8C5}"/>
              </a:ext>
            </a:extLst>
          </p:cNvPr>
          <p:cNvSpPr txBox="1"/>
          <p:nvPr/>
        </p:nvSpPr>
        <p:spPr>
          <a:xfrm>
            <a:off x="860839" y="5378651"/>
            <a:ext cx="2908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/imagine prompt: </a:t>
            </a:r>
          </a:p>
          <a:p>
            <a:r>
              <a:rPr lang="en-US" altLang="ko-KR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</a:t>
            </a:r>
            <a:r>
              <a:rPr lang="ko-KR" altLang="en-US" sz="14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가을 배경에 땅에 찍힌 개발자국</a:t>
            </a:r>
            <a:endParaRPr lang="en-US" altLang="ko-KR" sz="14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73D397-494E-DE59-6AB1-0E2BD9EC3037}"/>
              </a:ext>
            </a:extLst>
          </p:cNvPr>
          <p:cNvSpPr txBox="1"/>
          <p:nvPr/>
        </p:nvSpPr>
        <p:spPr>
          <a:xfrm>
            <a:off x="6230667" y="6380460"/>
            <a:ext cx="2191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 </a:t>
            </a:r>
            <a:r>
              <a:rPr lang="en-US" altLang="ko-KR" sz="12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+ </a:t>
            </a:r>
            <a:r>
              <a:rPr lang="ko-KR" altLang="en-US" sz="12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적당한 합성으로 완성</a:t>
            </a:r>
            <a:endParaRPr lang="ko-KR" altLang="en-US" sz="1200" dirty="0"/>
          </a:p>
        </p:txBody>
      </p:sp>
      <p:pic>
        <p:nvPicPr>
          <p:cNvPr id="48" name="그림 47" descr="페인팅, 예술, 지상이(가) 표시된 사진&#10;&#10;자동 생성된 설명">
            <a:extLst>
              <a:ext uri="{FF2B5EF4-FFF2-40B4-BE49-F238E27FC236}">
                <a16:creationId xmlns:a16="http://schemas.microsoft.com/office/drawing/2014/main" id="{CFB9BDD5-C24F-27AD-D4D5-E8B1E08C3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68" y="3913351"/>
            <a:ext cx="1890564" cy="2386450"/>
          </a:xfrm>
          <a:prstGeom prst="rect">
            <a:avLst/>
          </a:prstGeom>
          <a:noFill/>
          <a:ln w="12700">
            <a:solidFill>
              <a:srgbClr val="E6E6E6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45236A5-20BC-B456-8A3A-9D2AD823EA8E}"/>
              </a:ext>
            </a:extLst>
          </p:cNvPr>
          <p:cNvSpPr txBox="1"/>
          <p:nvPr/>
        </p:nvSpPr>
        <p:spPr>
          <a:xfrm>
            <a:off x="10701067" y="4630681"/>
            <a:ext cx="16505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실패한 출력물들</a:t>
            </a:r>
            <a:endParaRPr lang="en-US" altLang="ko-KR" sz="1100" dirty="0">
              <a:solidFill>
                <a:srgbClr val="E6E6E6">
                  <a:alpha val="58000"/>
                </a:srgbClr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뜬금없는 개</a:t>
            </a:r>
            <a:r>
              <a:rPr lang="en-US" altLang="ko-KR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,,,</a:t>
            </a:r>
          </a:p>
          <a:p>
            <a:r>
              <a:rPr lang="ko-KR" altLang="en-US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솟아난 발자국</a:t>
            </a:r>
            <a:r>
              <a:rPr lang="en-US" altLang="ko-KR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,,,</a:t>
            </a:r>
          </a:p>
          <a:p>
            <a:r>
              <a:rPr lang="ko-KR" altLang="en-US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이상한 발자국모양</a:t>
            </a:r>
            <a:r>
              <a:rPr lang="en-US" altLang="ko-KR" sz="1100" dirty="0">
                <a:solidFill>
                  <a:srgbClr val="E6E6E6">
                    <a:alpha val="58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,,,)</a:t>
            </a:r>
            <a:endParaRPr lang="ko-KR" altLang="en-US" sz="1100" dirty="0">
              <a:solidFill>
                <a:schemeClr val="tx1">
                  <a:alpha val="5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64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F9390A4-467E-481C-492D-B1E6F063D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706" r="18839" b="-45"/>
          <a:stretch/>
        </p:blipFill>
        <p:spPr>
          <a:xfrm rot="5400000">
            <a:off x="4292602" y="-509634"/>
            <a:ext cx="7598226" cy="8200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7A0D1-1973-16F3-006B-EC887EA547B0}"/>
              </a:ext>
            </a:extLst>
          </p:cNvPr>
          <p:cNvSpPr txBox="1"/>
          <p:nvPr/>
        </p:nvSpPr>
        <p:spPr>
          <a:xfrm>
            <a:off x="635636" y="3240972"/>
            <a:ext cx="229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이후 작업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B1598-4AC0-DB69-005E-ADA1DF48245B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계획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0F3D3-9C40-A70C-FDB2-0005201351A0}"/>
              </a:ext>
            </a:extLst>
          </p:cNvPr>
          <p:cNvGrpSpPr/>
          <p:nvPr/>
        </p:nvGrpSpPr>
        <p:grpSpPr>
          <a:xfrm>
            <a:off x="3380332" y="389391"/>
            <a:ext cx="2344057" cy="6079218"/>
            <a:chOff x="6568136" y="-604389"/>
            <a:chExt cx="3294322" cy="8543692"/>
          </a:xfrm>
        </p:grpSpPr>
        <p:pic>
          <p:nvPicPr>
            <p:cNvPr id="7" name="그림 6" descr="경치, 하늘, 구름, 나무이(가) 표시된 사진&#10;&#10;자동 생성된 설명">
              <a:extLst>
                <a:ext uri="{FF2B5EF4-FFF2-40B4-BE49-F238E27FC236}">
                  <a16:creationId xmlns:a16="http://schemas.microsoft.com/office/drawing/2014/main" id="{24BA851E-43A6-BD27-8898-78694D49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136" y="-604389"/>
              <a:ext cx="3294322" cy="2045685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9" name="그림 8" descr="경치, 구름, 예술, 아트 페인트이(가) 표시된 사진&#10;&#10;자동 생성된 설명">
              <a:extLst>
                <a:ext uri="{FF2B5EF4-FFF2-40B4-BE49-F238E27FC236}">
                  <a16:creationId xmlns:a16="http://schemas.microsoft.com/office/drawing/2014/main" id="{609DC03D-4291-215E-8131-6816031D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136" y="1561613"/>
              <a:ext cx="3294322" cy="2045685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1" name="그림 10" descr="예술, 페인팅, 나무, 아크릴 물감이(가) 표시된 사진&#10;&#10;자동 생성된 설명">
              <a:extLst>
                <a:ext uri="{FF2B5EF4-FFF2-40B4-BE49-F238E27FC236}">
                  <a16:creationId xmlns:a16="http://schemas.microsoft.com/office/drawing/2014/main" id="{14B6A32D-40AE-FFED-83DC-E5AB442C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136" y="3727615"/>
              <a:ext cx="3294322" cy="2045685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  <p:pic>
          <p:nvPicPr>
            <p:cNvPr id="13" name="그림 12" descr="구름, 경치, 하늘, 페인팅이(가) 표시된 사진&#10;&#10;자동 생성된 설명">
              <a:extLst>
                <a:ext uri="{FF2B5EF4-FFF2-40B4-BE49-F238E27FC236}">
                  <a16:creationId xmlns:a16="http://schemas.microsoft.com/office/drawing/2014/main" id="{D887448D-4820-B027-49FC-B69B82D9B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136" y="5893618"/>
              <a:ext cx="3294322" cy="2045685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1211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7817900-DF4B-B0E6-6E04-4C9958A85D4E}"/>
              </a:ext>
            </a:extLst>
          </p:cNvPr>
          <p:cNvGrpSpPr/>
          <p:nvPr/>
        </p:nvGrpSpPr>
        <p:grpSpPr>
          <a:xfrm>
            <a:off x="902168" y="828584"/>
            <a:ext cx="1731169" cy="1460027"/>
            <a:chOff x="656429" y="614156"/>
            <a:chExt cx="1731169" cy="14600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68B1E7-180E-E8DD-7002-A54D825ED6B1}"/>
                </a:ext>
              </a:extLst>
            </p:cNvPr>
            <p:cNvSpPr txBox="1"/>
            <p:nvPr/>
          </p:nvSpPr>
          <p:spPr>
            <a:xfrm>
              <a:off x="656429" y="1023696"/>
              <a:ext cx="1731169" cy="86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ko-KR" altLang="en-US" sz="4800" spc="30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목차</a:t>
              </a:r>
              <a:endParaRPr lang="en-US" altLang="ko-KR" sz="48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  <a:p>
              <a:pPr algn="ctr">
                <a:lnSpc>
                  <a:spcPct val="70000"/>
                </a:lnSpc>
              </a:pPr>
              <a:endParaRPr lang="en-US" altLang="ko-KR" sz="1200" spc="600" dirty="0">
                <a:solidFill>
                  <a:schemeClr val="bg2">
                    <a:lumMod val="9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  <a:p>
              <a:pPr algn="ctr">
                <a:lnSpc>
                  <a:spcPct val="70000"/>
                </a:lnSpc>
              </a:pPr>
              <a:r>
                <a:rPr lang="en-US" altLang="ko-KR" sz="1200" spc="600" dirty="0">
                  <a:solidFill>
                    <a:schemeClr val="bg2">
                      <a:lumMod val="90000"/>
                    </a:schemeClr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contents</a:t>
              </a:r>
              <a:endParaRPr lang="ko-KR" altLang="en-US" sz="1200" spc="600" dirty="0">
                <a:solidFill>
                  <a:schemeClr val="bg2">
                    <a:lumMod val="9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A1F2BD-F537-B9BA-003F-500AFC37ACDE}"/>
                </a:ext>
              </a:extLst>
            </p:cNvPr>
            <p:cNvGrpSpPr/>
            <p:nvPr/>
          </p:nvGrpSpPr>
          <p:grpSpPr>
            <a:xfrm>
              <a:off x="822834" y="614156"/>
              <a:ext cx="1398361" cy="1460027"/>
              <a:chOff x="2784473" y="2700039"/>
              <a:chExt cx="6788153" cy="1460027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725B64A-9852-6256-BEE5-52A13D463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4476" y="4160066"/>
                <a:ext cx="6788150" cy="0"/>
              </a:xfrm>
              <a:prstGeom prst="line">
                <a:avLst/>
              </a:prstGeom>
              <a:ln w="38100" cmpd="sng">
                <a:solidFill>
                  <a:schemeClr val="bg2">
                    <a:lumMod val="90000"/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F121B29-B707-74CE-FB65-ADB10C482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4473" y="2700039"/>
                <a:ext cx="6788150" cy="0"/>
              </a:xfrm>
              <a:prstGeom prst="line">
                <a:avLst/>
              </a:prstGeom>
              <a:ln w="38100" cmpd="sng">
                <a:solidFill>
                  <a:schemeClr val="bg2">
                    <a:lumMod val="90000"/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2D761C-50DD-706B-0C68-06C059290B17}"/>
              </a:ext>
            </a:extLst>
          </p:cNvPr>
          <p:cNvGrpSpPr/>
          <p:nvPr/>
        </p:nvGrpSpPr>
        <p:grpSpPr>
          <a:xfrm>
            <a:off x="5181437" y="476476"/>
            <a:ext cx="6202241" cy="5905047"/>
            <a:chOff x="5166923" y="476476"/>
            <a:chExt cx="6202241" cy="5905047"/>
          </a:xfrm>
        </p:grpSpPr>
        <p:sp>
          <p:nvSpPr>
            <p:cNvPr id="8" name="배지 7">
              <a:extLst>
                <a:ext uri="{FF2B5EF4-FFF2-40B4-BE49-F238E27FC236}">
                  <a16:creationId xmlns:a16="http://schemas.microsoft.com/office/drawing/2014/main" id="{A127D76A-7318-2F73-D8F6-5A36957CD1A6}"/>
                </a:ext>
              </a:extLst>
            </p:cNvPr>
            <p:cNvSpPr/>
            <p:nvPr/>
          </p:nvSpPr>
          <p:spPr>
            <a:xfrm>
              <a:off x="5573485" y="476476"/>
              <a:ext cx="5795679" cy="5905047"/>
            </a:xfrm>
            <a:prstGeom prst="plaque">
              <a:avLst>
                <a:gd name="adj" fmla="val 573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6A10A23-89C6-512C-0FD0-CE6E905AE6F8}"/>
                </a:ext>
              </a:extLst>
            </p:cNvPr>
            <p:cNvGrpSpPr/>
            <p:nvPr/>
          </p:nvGrpSpPr>
          <p:grpSpPr>
            <a:xfrm>
              <a:off x="5166923" y="974165"/>
              <a:ext cx="875936" cy="4801319"/>
              <a:chOff x="5166923" y="974165"/>
              <a:chExt cx="875936" cy="4801319"/>
            </a:xfrm>
          </p:grpSpPr>
          <p:pic>
            <p:nvPicPr>
              <p:cNvPr id="41" name="그림 40" descr="음악이(가) 표시된 사진&#10;&#10;자동 생성된 설명">
                <a:extLst>
                  <a:ext uri="{FF2B5EF4-FFF2-40B4-BE49-F238E27FC236}">
                    <a16:creationId xmlns:a16="http://schemas.microsoft.com/office/drawing/2014/main" id="{12DB6666-B3B4-892A-908A-943FC43CA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923" y="974165"/>
                <a:ext cx="875936" cy="875936"/>
              </a:xfrm>
              <a:prstGeom prst="rect">
                <a:avLst/>
              </a:prstGeom>
            </p:spPr>
          </p:pic>
          <p:pic>
            <p:nvPicPr>
              <p:cNvPr id="42" name="그림 41" descr="음악이(가) 표시된 사진&#10;&#10;자동 생성된 설명">
                <a:extLst>
                  <a:ext uri="{FF2B5EF4-FFF2-40B4-BE49-F238E27FC236}">
                    <a16:creationId xmlns:a16="http://schemas.microsoft.com/office/drawing/2014/main" id="{672C7CED-DA1A-30E8-1999-FE49C2286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923" y="1955511"/>
                <a:ext cx="875936" cy="875936"/>
              </a:xfrm>
              <a:prstGeom prst="rect">
                <a:avLst/>
              </a:prstGeom>
            </p:spPr>
          </p:pic>
          <p:pic>
            <p:nvPicPr>
              <p:cNvPr id="43" name="그림 42" descr="음악이(가) 표시된 사진&#10;&#10;자동 생성된 설명">
                <a:extLst>
                  <a:ext uri="{FF2B5EF4-FFF2-40B4-BE49-F238E27FC236}">
                    <a16:creationId xmlns:a16="http://schemas.microsoft.com/office/drawing/2014/main" id="{90BB81DE-08FE-3FF3-897A-161DE5E7B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923" y="2936857"/>
                <a:ext cx="875936" cy="875936"/>
              </a:xfrm>
              <a:prstGeom prst="rect">
                <a:avLst/>
              </a:prstGeom>
            </p:spPr>
          </p:pic>
          <p:pic>
            <p:nvPicPr>
              <p:cNvPr id="44" name="그림 43" descr="음악이(가) 표시된 사진&#10;&#10;자동 생성된 설명">
                <a:extLst>
                  <a:ext uri="{FF2B5EF4-FFF2-40B4-BE49-F238E27FC236}">
                    <a16:creationId xmlns:a16="http://schemas.microsoft.com/office/drawing/2014/main" id="{73DA534B-6223-CC62-DF66-6618F023B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923" y="3918203"/>
                <a:ext cx="875936" cy="875936"/>
              </a:xfrm>
              <a:prstGeom prst="rect">
                <a:avLst/>
              </a:prstGeom>
            </p:spPr>
          </p:pic>
          <p:pic>
            <p:nvPicPr>
              <p:cNvPr id="45" name="그림 44" descr="음악이(가) 표시된 사진&#10;&#10;자동 생성된 설명">
                <a:extLst>
                  <a:ext uri="{FF2B5EF4-FFF2-40B4-BE49-F238E27FC236}">
                    <a16:creationId xmlns:a16="http://schemas.microsoft.com/office/drawing/2014/main" id="{1DD69A7B-E182-9A1E-1DB7-C68D18536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923" y="4899548"/>
                <a:ext cx="875936" cy="875936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D9C2CD7-4C33-079C-FCF1-5D2832ECF8BE}"/>
                </a:ext>
              </a:extLst>
            </p:cNvPr>
            <p:cNvGrpSpPr/>
            <p:nvPr/>
          </p:nvGrpSpPr>
          <p:grpSpPr>
            <a:xfrm>
              <a:off x="5328853" y="1291210"/>
              <a:ext cx="1022350" cy="4275579"/>
              <a:chOff x="5584825" y="1234894"/>
              <a:chExt cx="1022350" cy="427557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3AED1D-4C42-4747-0CCE-7AEDCFED22F2}"/>
                  </a:ext>
                </a:extLst>
              </p:cNvPr>
              <p:cNvSpPr txBox="1"/>
              <p:nvPr/>
            </p:nvSpPr>
            <p:spPr>
              <a:xfrm>
                <a:off x="5584825" y="1234894"/>
                <a:ext cx="1022350" cy="3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2400" spc="-150" dirty="0">
                    <a:solidFill>
                      <a:schemeClr val="bg2">
                        <a:lumMod val="90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01</a:t>
                </a:r>
                <a:endParaRPr lang="ko-KR" altLang="en-US" sz="2400" spc="-15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D4E30-AB58-759E-F3C1-43D5A85F62B3}"/>
                  </a:ext>
                </a:extLst>
              </p:cNvPr>
              <p:cNvSpPr txBox="1"/>
              <p:nvPr/>
            </p:nvSpPr>
            <p:spPr>
              <a:xfrm>
                <a:off x="5584825" y="2216073"/>
                <a:ext cx="1022350" cy="3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2400" spc="-150" dirty="0">
                    <a:solidFill>
                      <a:schemeClr val="bg2">
                        <a:lumMod val="90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02</a:t>
                </a:r>
                <a:endParaRPr lang="ko-KR" altLang="en-US" sz="2400" spc="-15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8D3446-AED1-1B00-5407-2D67EE77721F}"/>
                  </a:ext>
                </a:extLst>
              </p:cNvPr>
              <p:cNvSpPr txBox="1"/>
              <p:nvPr/>
            </p:nvSpPr>
            <p:spPr>
              <a:xfrm>
                <a:off x="5584825" y="3197252"/>
                <a:ext cx="1022350" cy="3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2400" spc="-150" dirty="0">
                    <a:solidFill>
                      <a:schemeClr val="bg2">
                        <a:lumMod val="90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03</a:t>
                </a:r>
                <a:endParaRPr lang="ko-KR" altLang="en-US" sz="2400" spc="-15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83B409-C5F8-EA31-2E89-BB15A66ADF42}"/>
                  </a:ext>
                </a:extLst>
              </p:cNvPr>
              <p:cNvSpPr txBox="1"/>
              <p:nvPr/>
            </p:nvSpPr>
            <p:spPr>
              <a:xfrm>
                <a:off x="5584825" y="4178431"/>
                <a:ext cx="1022350" cy="3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2400" spc="-150" dirty="0">
                    <a:solidFill>
                      <a:schemeClr val="bg2">
                        <a:lumMod val="90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04</a:t>
                </a:r>
                <a:endParaRPr lang="ko-KR" altLang="en-US" sz="2400" spc="-15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166B86-0DB3-EFBE-6B52-3AFBFF44ADB1}"/>
                  </a:ext>
                </a:extLst>
              </p:cNvPr>
              <p:cNvSpPr txBox="1"/>
              <p:nvPr/>
            </p:nvSpPr>
            <p:spPr>
              <a:xfrm>
                <a:off x="5584825" y="5159608"/>
                <a:ext cx="1022350" cy="3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2400" spc="-150" dirty="0">
                    <a:solidFill>
                      <a:schemeClr val="bg2">
                        <a:lumMod val="90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05</a:t>
                </a:r>
                <a:endParaRPr lang="ko-KR" altLang="en-US" sz="2400" spc="-150" dirty="0">
                  <a:solidFill>
                    <a:schemeClr val="bg2">
                      <a:lumMod val="90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FBE27-B633-0376-2A64-A3FC31764015}"/>
                </a:ext>
              </a:extLst>
            </p:cNvPr>
            <p:cNvSpPr txBox="1"/>
            <p:nvPr/>
          </p:nvSpPr>
          <p:spPr>
            <a:xfrm>
              <a:off x="8122372" y="1214585"/>
              <a:ext cx="23018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개발 동기 및 기획</a:t>
              </a:r>
              <a:endParaRPr lang="ko-KR" altLang="en-US" sz="2000" spc="-1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A12176-329C-F39C-580D-7E62CEE72E0A}"/>
                </a:ext>
              </a:extLst>
            </p:cNvPr>
            <p:cNvSpPr txBox="1"/>
            <p:nvPr/>
          </p:nvSpPr>
          <p:spPr>
            <a:xfrm>
              <a:off x="8154927" y="2039535"/>
              <a:ext cx="23018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개발 변경 점</a:t>
              </a:r>
              <a:endPara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  <a:p>
              <a:pPr algn="r"/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및 게임 시연</a:t>
              </a:r>
              <a:endParaRPr lang="ko-KR" altLang="en-US" sz="2000" spc="-1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27120C-3A64-EF97-9414-2D369F3656A4}"/>
                </a:ext>
              </a:extLst>
            </p:cNvPr>
            <p:cNvSpPr txBox="1"/>
            <p:nvPr/>
          </p:nvSpPr>
          <p:spPr>
            <a:xfrm>
              <a:off x="8122372" y="4203636"/>
              <a:ext cx="23018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개발 계획</a:t>
              </a:r>
              <a:endParaRPr lang="ko-KR" altLang="en-US" sz="2000" spc="-1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762CD9-3BD7-4C9E-DF04-1FCB81733F53}"/>
                </a:ext>
              </a:extLst>
            </p:cNvPr>
            <p:cNvSpPr txBox="1"/>
            <p:nvPr/>
          </p:nvSpPr>
          <p:spPr>
            <a:xfrm>
              <a:off x="8122372" y="4169714"/>
              <a:ext cx="23018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ko-KR" altLang="en-US" sz="2000" spc="-1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BA77E-0849-2E76-6C4F-03272344DD99}"/>
                </a:ext>
              </a:extLst>
            </p:cNvPr>
            <p:cNvSpPr txBox="1"/>
            <p:nvPr/>
          </p:nvSpPr>
          <p:spPr>
            <a:xfrm>
              <a:off x="7798524" y="5154758"/>
              <a:ext cx="26257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느낀 점</a:t>
              </a:r>
              <a:endParaRPr lang="ko-KR" altLang="en-US" sz="2000" spc="-15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76BED8-572A-FC51-8B27-61F4D6E8751D}"/>
                </a:ext>
              </a:extLst>
            </p:cNvPr>
            <p:cNvGrpSpPr/>
            <p:nvPr/>
          </p:nvGrpSpPr>
          <p:grpSpPr>
            <a:xfrm>
              <a:off x="6184538" y="1412133"/>
              <a:ext cx="3121327" cy="3925383"/>
              <a:chOff x="6377487" y="1457660"/>
              <a:chExt cx="3242075" cy="3925383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968A93D-DE91-609A-5E98-A60DCFF06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7487" y="1457660"/>
                <a:ext cx="2259481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C7AD410-00E2-8797-4DF4-D1FDD67C4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7487" y="2439006"/>
                <a:ext cx="2880792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DA4CEB7-0A0C-6E1B-22CB-40E7461D1494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6486315" y="3420352"/>
                <a:ext cx="1903973" cy="8649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84B762D-A259-FF49-96CE-268126CC7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7487" y="4401698"/>
                <a:ext cx="3004244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125C870-4EB0-F87F-0F6C-49F938E48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7487" y="5383043"/>
                <a:ext cx="3242075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8C316EC-4345-2DC2-8F28-D0A55ED9D424}"/>
              </a:ext>
            </a:extLst>
          </p:cNvPr>
          <p:cNvSpPr txBox="1"/>
          <p:nvPr/>
        </p:nvSpPr>
        <p:spPr>
          <a:xfrm>
            <a:off x="8136885" y="3183419"/>
            <a:ext cx="2301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일러스트 제작 과정</a:t>
            </a: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299619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80FFFE-1AA4-245E-2BB1-F97C584C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706" r="18839" b="-45"/>
          <a:stretch/>
        </p:blipFill>
        <p:spPr>
          <a:xfrm rot="5400000">
            <a:off x="3560538" y="-1241699"/>
            <a:ext cx="7598226" cy="9664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A39DD-6FA9-4C9B-223A-0359BE62D5F9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느낀 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8FA7D9-5159-AAAD-5052-768451F72C74}"/>
              </a:ext>
            </a:extLst>
          </p:cNvPr>
          <p:cNvGrpSpPr/>
          <p:nvPr/>
        </p:nvGrpSpPr>
        <p:grpSpPr>
          <a:xfrm>
            <a:off x="417178" y="1861702"/>
            <a:ext cx="1771916" cy="373435"/>
            <a:chOff x="3994053" y="749114"/>
            <a:chExt cx="2594926" cy="37343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87EB19A2-A1B0-95A3-6BF9-2E433A37732D}"/>
                </a:ext>
              </a:extLst>
            </p:cNvPr>
            <p:cNvSpPr/>
            <p:nvPr/>
          </p:nvSpPr>
          <p:spPr>
            <a:xfrm>
              <a:off x="3994053" y="753217"/>
              <a:ext cx="2594926" cy="369332"/>
            </a:xfrm>
            <a:prstGeom prst="hexagon">
              <a:avLst>
                <a:gd name="adj" fmla="val 41940"/>
                <a:gd name="vf" fmla="val 11547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B3BC7-C556-B720-1BBE-BCAC3761DEB1}"/>
                </a:ext>
              </a:extLst>
            </p:cNvPr>
            <p:cNvSpPr txBox="1"/>
            <p:nvPr/>
          </p:nvSpPr>
          <p:spPr>
            <a:xfrm>
              <a:off x="4240944" y="749114"/>
              <a:ext cx="2133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아쉬운 점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9623F1-274C-3B1F-8921-386C13B4AF3A}"/>
              </a:ext>
            </a:extLst>
          </p:cNvPr>
          <p:cNvGrpSpPr/>
          <p:nvPr/>
        </p:nvGrpSpPr>
        <p:grpSpPr>
          <a:xfrm>
            <a:off x="417178" y="5444632"/>
            <a:ext cx="1771916" cy="370938"/>
            <a:chOff x="3994053" y="753217"/>
            <a:chExt cx="2594926" cy="3709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2749E302-83FE-BA05-0E68-A233BDE1C0ED}"/>
                </a:ext>
              </a:extLst>
            </p:cNvPr>
            <p:cNvSpPr/>
            <p:nvPr/>
          </p:nvSpPr>
          <p:spPr>
            <a:xfrm>
              <a:off x="3994053" y="753217"/>
              <a:ext cx="2594926" cy="369332"/>
            </a:xfrm>
            <a:prstGeom prst="hexagon">
              <a:avLst>
                <a:gd name="adj" fmla="val 41940"/>
                <a:gd name="vf" fmla="val 11547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F203B-56C4-F1FA-52C6-10BD2BB858E9}"/>
                </a:ext>
              </a:extLst>
            </p:cNvPr>
            <p:cNvSpPr txBox="1"/>
            <p:nvPr/>
          </p:nvSpPr>
          <p:spPr>
            <a:xfrm>
              <a:off x="4224718" y="754823"/>
              <a:ext cx="2133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긍정적인 점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1ACEC-09ED-AE5F-8267-4D9D430E8CB4}"/>
              </a:ext>
            </a:extLst>
          </p:cNvPr>
          <p:cNvSpPr txBox="1"/>
          <p:nvPr/>
        </p:nvSpPr>
        <p:spPr>
          <a:xfrm>
            <a:off x="3164512" y="1861702"/>
            <a:ext cx="8612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기획과 구현을 동시에 작업하느라 개발 도중 개선점이 떠오르면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바로 그 작업으로 관심을 쏟아 개발 작업이 상당히 더뎌 짐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누구나 다 그렇겠지만 개발 기간이 좀 더 있었다면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특히 기획에 집중할 여유가 더 있었다면 좋았을 것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그리고 그래픽 팀원에게 좀 더 의지를 했다면 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UI,UX 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기획에 소모한 시간이 대폭 줄어들지 않았을까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시작 기획안이 너무 비대한 상태에서 시작해 많은 부분을 깎아내게 됨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과다한 볼륨 자체는 후회하지 않으나 결국 기획의 질 자체는 낮았기 때문에 아쉬움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51558-26A9-7192-CBD4-0839D0C84271}"/>
              </a:ext>
            </a:extLst>
          </p:cNvPr>
          <p:cNvSpPr txBox="1"/>
          <p:nvPr/>
        </p:nvSpPr>
        <p:spPr>
          <a:xfrm>
            <a:off x="3164512" y="5450352"/>
            <a:ext cx="6797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언제나 그렇지만 아직 해보지 않은 영역을 시도하는 과정에서 새로운 지식을 얻고 무엇이 부족했는지 알아가는 과정이 뜻 깊었음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18DDC2-69D9-747B-46DD-F356093DE57D}"/>
              </a:ext>
            </a:extLst>
          </p:cNvPr>
          <p:cNvGrpSpPr/>
          <p:nvPr/>
        </p:nvGrpSpPr>
        <p:grpSpPr>
          <a:xfrm>
            <a:off x="2942013" y="2097263"/>
            <a:ext cx="88900" cy="3576485"/>
            <a:chOff x="2946695" y="1494467"/>
            <a:chExt cx="88900" cy="357648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201574-4858-A8D6-A384-E59E8296878F}"/>
                </a:ext>
              </a:extLst>
            </p:cNvPr>
            <p:cNvSpPr/>
            <p:nvPr/>
          </p:nvSpPr>
          <p:spPr>
            <a:xfrm>
              <a:off x="2946695" y="1494467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6C46EC3-73D9-61AE-AB06-0C2FB10CDE44}"/>
                </a:ext>
              </a:extLst>
            </p:cNvPr>
            <p:cNvSpPr/>
            <p:nvPr/>
          </p:nvSpPr>
          <p:spPr>
            <a:xfrm>
              <a:off x="2946695" y="2218367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C0758-7236-930C-0C7C-4423F11840E6}"/>
                </a:ext>
              </a:extLst>
            </p:cNvPr>
            <p:cNvSpPr/>
            <p:nvPr/>
          </p:nvSpPr>
          <p:spPr>
            <a:xfrm>
              <a:off x="2946695" y="2853367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9FAA8D1-0159-1CB6-DA81-134FFB888C17}"/>
                </a:ext>
              </a:extLst>
            </p:cNvPr>
            <p:cNvSpPr/>
            <p:nvPr/>
          </p:nvSpPr>
          <p:spPr>
            <a:xfrm>
              <a:off x="2946695" y="3340100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58C5C1B-7EE4-CEB3-76A2-FE50379AFCCA}"/>
                </a:ext>
              </a:extLst>
            </p:cNvPr>
            <p:cNvSpPr/>
            <p:nvPr/>
          </p:nvSpPr>
          <p:spPr>
            <a:xfrm>
              <a:off x="2946695" y="4982052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71123A-8DA0-8BA7-64A1-D593D4745A1C}"/>
              </a:ext>
            </a:extLst>
          </p:cNvPr>
          <p:cNvGrpSpPr/>
          <p:nvPr/>
        </p:nvGrpSpPr>
        <p:grpSpPr>
          <a:xfrm>
            <a:off x="3164512" y="459138"/>
            <a:ext cx="1487561" cy="843081"/>
            <a:chOff x="3135637" y="490888"/>
            <a:chExt cx="1487561" cy="84308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CB1414-2E2B-FF0D-1A73-D2A39601166F}"/>
                </a:ext>
              </a:extLst>
            </p:cNvPr>
            <p:cNvGrpSpPr/>
            <p:nvPr/>
          </p:nvGrpSpPr>
          <p:grpSpPr>
            <a:xfrm>
              <a:off x="3164512" y="490888"/>
              <a:ext cx="1458686" cy="843081"/>
              <a:chOff x="3030913" y="484319"/>
              <a:chExt cx="1458686" cy="84308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019738-159D-2A35-A518-B8D990407D90}"/>
                  </a:ext>
                </a:extLst>
              </p:cNvPr>
              <p:cNvSpPr txBox="1"/>
              <p:nvPr/>
            </p:nvSpPr>
            <p:spPr>
              <a:xfrm>
                <a:off x="3030913" y="742625"/>
                <a:ext cx="14586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박정수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19C6F-9083-5A1B-00AC-D0EEBCC5E127}"/>
                  </a:ext>
                </a:extLst>
              </p:cNvPr>
              <p:cNvSpPr txBox="1"/>
              <p:nvPr/>
            </p:nvSpPr>
            <p:spPr>
              <a:xfrm>
                <a:off x="3074227" y="484319"/>
                <a:ext cx="11320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기획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/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개발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539A088-7DD9-D58E-D053-EC27D6F8F1B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637" y="512980"/>
              <a:ext cx="0" cy="798897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81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80FFFE-1AA4-245E-2BB1-F97C584C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706" r="18839" b="-45"/>
          <a:stretch/>
        </p:blipFill>
        <p:spPr>
          <a:xfrm rot="5400000">
            <a:off x="3557965" y="-1287288"/>
            <a:ext cx="7598226" cy="9664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A39DD-6FA9-4C9B-223A-0359BE62D5F9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느낀 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8FA7D9-5159-AAAD-5052-768451F72C74}"/>
              </a:ext>
            </a:extLst>
          </p:cNvPr>
          <p:cNvGrpSpPr/>
          <p:nvPr/>
        </p:nvGrpSpPr>
        <p:grpSpPr>
          <a:xfrm>
            <a:off x="417178" y="1861702"/>
            <a:ext cx="1771916" cy="373435"/>
            <a:chOff x="3994053" y="749114"/>
            <a:chExt cx="2594926" cy="37343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87EB19A2-A1B0-95A3-6BF9-2E433A37732D}"/>
                </a:ext>
              </a:extLst>
            </p:cNvPr>
            <p:cNvSpPr/>
            <p:nvPr/>
          </p:nvSpPr>
          <p:spPr>
            <a:xfrm>
              <a:off x="3994053" y="753217"/>
              <a:ext cx="2594926" cy="369332"/>
            </a:xfrm>
            <a:prstGeom prst="hexagon">
              <a:avLst>
                <a:gd name="adj" fmla="val 41940"/>
                <a:gd name="vf" fmla="val 11547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B3BC7-C556-B720-1BBE-BCAC3761DEB1}"/>
                </a:ext>
              </a:extLst>
            </p:cNvPr>
            <p:cNvSpPr txBox="1"/>
            <p:nvPr/>
          </p:nvSpPr>
          <p:spPr>
            <a:xfrm>
              <a:off x="4240944" y="749114"/>
              <a:ext cx="2133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느낀 점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9623F1-274C-3B1F-8921-386C13B4AF3A}"/>
              </a:ext>
            </a:extLst>
          </p:cNvPr>
          <p:cNvGrpSpPr/>
          <p:nvPr/>
        </p:nvGrpSpPr>
        <p:grpSpPr>
          <a:xfrm>
            <a:off x="417178" y="5444632"/>
            <a:ext cx="1771916" cy="370938"/>
            <a:chOff x="3994053" y="753217"/>
            <a:chExt cx="2594926" cy="3709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2749E302-83FE-BA05-0E68-A233BDE1C0ED}"/>
                </a:ext>
              </a:extLst>
            </p:cNvPr>
            <p:cNvSpPr/>
            <p:nvPr/>
          </p:nvSpPr>
          <p:spPr>
            <a:xfrm>
              <a:off x="3994053" y="753217"/>
              <a:ext cx="2594926" cy="369332"/>
            </a:xfrm>
            <a:prstGeom prst="hexagon">
              <a:avLst>
                <a:gd name="adj" fmla="val 41940"/>
                <a:gd name="vf" fmla="val 11547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F203B-56C4-F1FA-52C6-10BD2BB858E9}"/>
                </a:ext>
              </a:extLst>
            </p:cNvPr>
            <p:cNvSpPr txBox="1"/>
            <p:nvPr/>
          </p:nvSpPr>
          <p:spPr>
            <a:xfrm>
              <a:off x="4224718" y="754823"/>
              <a:ext cx="2133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향후 계획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1ACEC-09ED-AE5F-8267-4D9D430E8CB4}"/>
              </a:ext>
            </a:extLst>
          </p:cNvPr>
          <p:cNvSpPr txBox="1"/>
          <p:nvPr/>
        </p:nvSpPr>
        <p:spPr>
          <a:xfrm>
            <a:off x="3164512" y="1861702"/>
            <a:ext cx="8612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개인 사정으로 다른 작업과 병행해야 하기 때문에 가능한 작업과정이 단순한 팀을 찾게 됨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AI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사용한 작업을 해본 적이 없어 약간의 걱정과 함께 작업 시작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AI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통해 좀 더 효율적인 작업이 가능한 부분도 분명히 있었지만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역시 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100%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만족스러운 과정을 얻기 위해선 사람의 손이 필수로 닿아야 하는 부분이 존재함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작업을 통해 그래픽 팀원으로서 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‘AI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일러스트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’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에 관한 깊이 있는 고민을 하게 됨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 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전체를 다시 작업하며 의견제시가 소극적이었음을 깨달음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인 팀을 처음 해보았기 때문에 각 팀원의 역량파악과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커뮤니케이션 및 피드백 방식의 중요성을 더 알게 됨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51558-26A9-7192-CBD4-0839D0C84271}"/>
              </a:ext>
            </a:extLst>
          </p:cNvPr>
          <p:cNvSpPr txBox="1"/>
          <p:nvPr/>
        </p:nvSpPr>
        <p:spPr>
          <a:xfrm>
            <a:off x="3164512" y="5477185"/>
            <a:ext cx="6797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이후 계속 일러스트를 중점적으로 뽑는 작업 예정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18DDC2-69D9-747B-46DD-F356093DE57D}"/>
              </a:ext>
            </a:extLst>
          </p:cNvPr>
          <p:cNvGrpSpPr/>
          <p:nvPr/>
        </p:nvGrpSpPr>
        <p:grpSpPr>
          <a:xfrm>
            <a:off x="2942014" y="2097263"/>
            <a:ext cx="88900" cy="3576485"/>
            <a:chOff x="2946695" y="1494467"/>
            <a:chExt cx="88900" cy="357648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201574-4858-A8D6-A384-E59E8296878F}"/>
                </a:ext>
              </a:extLst>
            </p:cNvPr>
            <p:cNvSpPr/>
            <p:nvPr/>
          </p:nvSpPr>
          <p:spPr>
            <a:xfrm>
              <a:off x="2946695" y="1494467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6C46EC3-73D9-61AE-AB06-0C2FB10CDE44}"/>
                </a:ext>
              </a:extLst>
            </p:cNvPr>
            <p:cNvSpPr/>
            <p:nvPr/>
          </p:nvSpPr>
          <p:spPr>
            <a:xfrm>
              <a:off x="2946695" y="2129467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FC0758-7236-930C-0C7C-4423F11840E6}"/>
                </a:ext>
              </a:extLst>
            </p:cNvPr>
            <p:cNvSpPr/>
            <p:nvPr/>
          </p:nvSpPr>
          <p:spPr>
            <a:xfrm>
              <a:off x="2946695" y="3083990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58C5C1B-7EE4-CEB3-76A2-FE50379AFCCA}"/>
                </a:ext>
              </a:extLst>
            </p:cNvPr>
            <p:cNvSpPr/>
            <p:nvPr/>
          </p:nvSpPr>
          <p:spPr>
            <a:xfrm>
              <a:off x="2946695" y="4982052"/>
              <a:ext cx="88900" cy="889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71123A-8DA0-8BA7-64A1-D593D4745A1C}"/>
              </a:ext>
            </a:extLst>
          </p:cNvPr>
          <p:cNvGrpSpPr/>
          <p:nvPr/>
        </p:nvGrpSpPr>
        <p:grpSpPr>
          <a:xfrm>
            <a:off x="3164512" y="459138"/>
            <a:ext cx="1487561" cy="843081"/>
            <a:chOff x="3135637" y="490888"/>
            <a:chExt cx="1487561" cy="84308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CB1414-2E2B-FF0D-1A73-D2A39601166F}"/>
                </a:ext>
              </a:extLst>
            </p:cNvPr>
            <p:cNvGrpSpPr/>
            <p:nvPr/>
          </p:nvGrpSpPr>
          <p:grpSpPr>
            <a:xfrm>
              <a:off x="3164512" y="490888"/>
              <a:ext cx="1458686" cy="843081"/>
              <a:chOff x="3030913" y="484319"/>
              <a:chExt cx="1458686" cy="84308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019738-159D-2A35-A518-B8D990407D90}"/>
                  </a:ext>
                </a:extLst>
              </p:cNvPr>
              <p:cNvSpPr txBox="1"/>
              <p:nvPr/>
            </p:nvSpPr>
            <p:spPr>
              <a:xfrm>
                <a:off x="3030913" y="742625"/>
                <a:ext cx="14586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Bold" panose="02020603020101020101" pitchFamily="18" charset="-127"/>
                    <a:ea typeface="국립박물관문화재단클래식 Bold" panose="02020603020101020101" pitchFamily="18" charset="-127"/>
                  </a:rPr>
                  <a:t>성영은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19C6F-9083-5A1B-00AC-D0EEBCC5E127}"/>
                  </a:ext>
                </a:extLst>
              </p:cNvPr>
              <p:cNvSpPr txBox="1"/>
              <p:nvPr/>
            </p:nvSpPr>
            <p:spPr>
              <a:xfrm>
                <a:off x="3074227" y="484319"/>
                <a:ext cx="11320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국립박물관문화재단클래식 Light" panose="02020603020101020101" pitchFamily="18" charset="-127"/>
                    <a:ea typeface="국립박물관문화재단클래식 Light" panose="02020603020101020101" pitchFamily="18" charset="-127"/>
                  </a:rPr>
                  <a:t>그래픽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539A088-7DD9-D58E-D053-EC27D6F8F1B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637" y="512980"/>
              <a:ext cx="0" cy="798897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926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51F33C-0BAC-EA2D-D53A-A085535D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71" y="-223301"/>
            <a:ext cx="12190914" cy="757022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3AABC71-2761-AFE1-AA97-72D6A50399DC}"/>
              </a:ext>
            </a:extLst>
          </p:cNvPr>
          <p:cNvSpPr/>
          <p:nvPr/>
        </p:nvSpPr>
        <p:spPr>
          <a:xfrm>
            <a:off x="-849090" y="2506736"/>
            <a:ext cx="13890172" cy="1851011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84BAF-2107-1D27-1FD9-77233937D906}"/>
              </a:ext>
            </a:extLst>
          </p:cNvPr>
          <p:cNvGrpSpPr/>
          <p:nvPr/>
        </p:nvGrpSpPr>
        <p:grpSpPr>
          <a:xfrm>
            <a:off x="-6576" y="0"/>
            <a:ext cx="12198576" cy="6858000"/>
            <a:chOff x="-6576" y="39177"/>
            <a:chExt cx="12198576" cy="6858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787E97E-1ECB-4995-EEA3-DEC490517B33}"/>
                </a:ext>
              </a:extLst>
            </p:cNvPr>
            <p:cNvSpPr/>
            <p:nvPr/>
          </p:nvSpPr>
          <p:spPr>
            <a:xfrm rot="5400000">
              <a:off x="8561246" y="3227247"/>
              <a:ext cx="6818822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509810-85DA-4B59-C1B1-59DEAD940FE3}"/>
                </a:ext>
              </a:extLst>
            </p:cNvPr>
            <p:cNvSpPr/>
            <p:nvPr/>
          </p:nvSpPr>
          <p:spPr>
            <a:xfrm rot="10800000">
              <a:off x="-1" y="6454491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6397F37-A025-396C-9C5A-144EE6275A33}"/>
                </a:ext>
              </a:extLst>
            </p:cNvPr>
            <p:cNvSpPr/>
            <p:nvPr/>
          </p:nvSpPr>
          <p:spPr>
            <a:xfrm rot="10800000">
              <a:off x="0" y="39177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C6E8A3-6FCB-9392-F67E-4BAF56D97C78}"/>
                </a:ext>
              </a:extLst>
            </p:cNvPr>
            <p:cNvSpPr/>
            <p:nvPr/>
          </p:nvSpPr>
          <p:spPr>
            <a:xfrm rot="5400000">
              <a:off x="-3203590" y="3236191"/>
              <a:ext cx="6836714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2997C-C7C9-9C20-D641-2B1A4E98452D}"/>
              </a:ext>
            </a:extLst>
          </p:cNvPr>
          <p:cNvGrpSpPr/>
          <p:nvPr/>
        </p:nvGrpSpPr>
        <p:grpSpPr>
          <a:xfrm>
            <a:off x="1487878" y="1876425"/>
            <a:ext cx="9216243" cy="3105150"/>
            <a:chOff x="1487878" y="1876425"/>
            <a:chExt cx="9216243" cy="3105150"/>
          </a:xfrm>
          <a:effectLst>
            <a:outerShdw blurRad="330200" dist="38100" dir="5400000" sx="104000" sy="104000" algn="t" rotWithShape="0">
              <a:prstClr val="black">
                <a:alpha val="81000"/>
              </a:prstClr>
            </a:outerShdw>
          </a:effectLst>
        </p:grpSpPr>
        <p:sp>
          <p:nvSpPr>
            <p:cNvPr id="14" name="배지 13">
              <a:extLst>
                <a:ext uri="{FF2B5EF4-FFF2-40B4-BE49-F238E27FC236}">
                  <a16:creationId xmlns:a16="http://schemas.microsoft.com/office/drawing/2014/main" id="{AE538DEC-23BE-42E4-0D68-770F2C8AEBFE}"/>
                </a:ext>
              </a:extLst>
            </p:cNvPr>
            <p:cNvSpPr/>
            <p:nvPr/>
          </p:nvSpPr>
          <p:spPr>
            <a:xfrm>
              <a:off x="1487878" y="1876425"/>
              <a:ext cx="9216243" cy="3105150"/>
            </a:xfrm>
            <a:prstGeom prst="plaque">
              <a:avLst/>
            </a:prstGeom>
            <a:blipFill dpi="0" rotWithShape="1">
              <a:blip r:embed="rId3">
                <a:alphaModFix amt="53000"/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배지 14">
              <a:extLst>
                <a:ext uri="{FF2B5EF4-FFF2-40B4-BE49-F238E27FC236}">
                  <a16:creationId xmlns:a16="http://schemas.microsoft.com/office/drawing/2014/main" id="{67A69EF5-FB51-34EB-910C-E650E0AB2FAD}"/>
                </a:ext>
              </a:extLst>
            </p:cNvPr>
            <p:cNvSpPr/>
            <p:nvPr/>
          </p:nvSpPr>
          <p:spPr>
            <a:xfrm>
              <a:off x="1716333" y="2063293"/>
              <a:ext cx="8759332" cy="2731413"/>
            </a:xfrm>
            <a:prstGeom prst="plaqu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C6D16B-4DDF-0AE8-B8DA-B53527AE6040}"/>
              </a:ext>
            </a:extLst>
          </p:cNvPr>
          <p:cNvGrpSpPr/>
          <p:nvPr/>
        </p:nvGrpSpPr>
        <p:grpSpPr>
          <a:xfrm>
            <a:off x="223156" y="182164"/>
            <a:ext cx="11747500" cy="6493669"/>
            <a:chOff x="222250" y="182165"/>
            <a:chExt cx="11747500" cy="649366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B6FD6C-4D3D-C759-108E-6872D3853DE5}"/>
                </a:ext>
              </a:extLst>
            </p:cNvPr>
            <p:cNvSpPr/>
            <p:nvPr/>
          </p:nvSpPr>
          <p:spPr>
            <a:xfrm>
              <a:off x="222250" y="182165"/>
              <a:ext cx="11747500" cy="6493669"/>
            </a:xfrm>
            <a:prstGeom prst="rect">
              <a:avLst/>
            </a:prstGeom>
            <a:ln w="381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CCB849-6F24-21C3-6B4B-F01617589514}"/>
                </a:ext>
              </a:extLst>
            </p:cNvPr>
            <p:cNvSpPr/>
            <p:nvPr/>
          </p:nvSpPr>
          <p:spPr>
            <a:xfrm>
              <a:off x="320874" y="278407"/>
              <a:ext cx="11550249" cy="6301184"/>
            </a:xfrm>
            <a:prstGeom prst="rect">
              <a:avLst/>
            </a:prstGeom>
            <a:ln w="127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CF23B9D-3B30-121F-6C76-E6EF56A6CB75}"/>
              </a:ext>
            </a:extLst>
          </p:cNvPr>
          <p:cNvGrpSpPr/>
          <p:nvPr/>
        </p:nvGrpSpPr>
        <p:grpSpPr>
          <a:xfrm>
            <a:off x="2701925" y="2721532"/>
            <a:ext cx="6788153" cy="1460027"/>
            <a:chOff x="2784473" y="2700039"/>
            <a:chExt cx="6788153" cy="1460027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738A2F-430C-E40D-B4A9-B2B208636FA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6" y="4160066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A80AA4-2316-839E-5EFB-BD9501FB9B39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3" y="2700039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E57EA83-5991-9735-ED10-FE6673B13F21}"/>
              </a:ext>
            </a:extLst>
          </p:cNvPr>
          <p:cNvGrpSpPr/>
          <p:nvPr/>
        </p:nvGrpSpPr>
        <p:grpSpPr>
          <a:xfrm>
            <a:off x="4925992" y="2288038"/>
            <a:ext cx="2340008" cy="289349"/>
            <a:chOff x="4925991" y="2101908"/>
            <a:chExt cx="2340008" cy="289349"/>
          </a:xfrm>
        </p:grpSpPr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A5E9D27D-877F-01F7-AAC7-180964C46DFE}"/>
                </a:ext>
              </a:extLst>
            </p:cNvPr>
            <p:cNvSpPr/>
            <p:nvPr/>
          </p:nvSpPr>
          <p:spPr>
            <a:xfrm>
              <a:off x="5084211" y="2101908"/>
              <a:ext cx="2023569" cy="289349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5E4A1A-C33A-A672-80B2-1C26621B50E1}"/>
                </a:ext>
              </a:extLst>
            </p:cNvPr>
            <p:cNvSpPr txBox="1"/>
            <p:nvPr/>
          </p:nvSpPr>
          <p:spPr>
            <a:xfrm>
              <a:off x="4925991" y="2147643"/>
              <a:ext cx="2340008" cy="2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400" spc="-150" dirty="0" err="1">
                  <a:solidFill>
                    <a:schemeClr val="bg2">
                      <a:lumMod val="90000"/>
                    </a:schemeClr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Team.Gamja</a:t>
              </a:r>
              <a:endParaRPr lang="ko-KR" altLang="en-US" sz="1400" spc="-150" dirty="0">
                <a:solidFill>
                  <a:schemeClr val="bg2">
                    <a:lumMod val="9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AC9BFA-6C36-FBB7-9F32-840EA79AE1A2}"/>
              </a:ext>
            </a:extLst>
          </p:cNvPr>
          <p:cNvSpPr txBox="1"/>
          <p:nvPr/>
        </p:nvSpPr>
        <p:spPr>
          <a:xfrm>
            <a:off x="2624138" y="2781652"/>
            <a:ext cx="69437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 spc="-300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감사합니다</a:t>
            </a:r>
            <a:r>
              <a:rPr lang="en-US" altLang="ko-KR" sz="8800" spc="-300" dirty="0">
                <a:solidFill>
                  <a:schemeClr val="bg2">
                    <a:lumMod val="2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!</a:t>
            </a:r>
            <a:endParaRPr lang="ko-KR" altLang="en-US" sz="88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2B54D-F3C1-E058-4839-657CC174CEC7}"/>
              </a:ext>
            </a:extLst>
          </p:cNvPr>
          <p:cNvSpPr txBox="1"/>
          <p:nvPr/>
        </p:nvSpPr>
        <p:spPr>
          <a:xfrm>
            <a:off x="4922217" y="4219699"/>
            <a:ext cx="2340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Thank you!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077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FB218B-BAD6-DF32-6F33-CF8DB629E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4165600"/>
            <a:ext cx="12192000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C0E0AB-80A4-072D-B6F4-FB4F1065A689}"/>
              </a:ext>
            </a:extLst>
          </p:cNvPr>
          <p:cNvSpPr txBox="1"/>
          <p:nvPr/>
        </p:nvSpPr>
        <p:spPr>
          <a:xfrm>
            <a:off x="10733313" y="126274"/>
            <a:ext cx="1267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rgbClr val="E6E6E6">
                    <a:alpha val="60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박정수</a:t>
            </a:r>
            <a:r>
              <a:rPr lang="en-US" altLang="ko-KR" sz="1100" dirty="0">
                <a:solidFill>
                  <a:srgbClr val="E6E6E6">
                    <a:alpha val="60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- </a:t>
            </a:r>
            <a:r>
              <a:rPr lang="ko-KR" altLang="en-US" sz="1100" dirty="0">
                <a:solidFill>
                  <a:srgbClr val="E6E6E6">
                    <a:alpha val="60000"/>
                  </a:srgb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기획개발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9FBCE-2146-9596-D55B-BB4628A416BB}"/>
              </a:ext>
            </a:extLst>
          </p:cNvPr>
          <p:cNvSpPr txBox="1"/>
          <p:nvPr/>
        </p:nvSpPr>
        <p:spPr>
          <a:xfrm>
            <a:off x="1644740" y="5454818"/>
            <a:ext cx="828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2</a:t>
            </a:r>
            <a:r>
              <a:rPr lang="ko-KR" altLang="en-US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월 초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졸업작품에 그래픽 작업 부담이 덜한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en-US" altLang="ko-KR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AI </a:t>
            </a:r>
            <a:r>
              <a:rPr lang="ko-KR" altLang="en-US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일러스트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활용한 게임을 구상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1026" name="Picture 2" descr="AI는 정말로 예술가를 위협할까?[영감 한 스푼]｜동아일보">
            <a:extLst>
              <a:ext uri="{FF2B5EF4-FFF2-40B4-BE49-F238E27FC236}">
                <a16:creationId xmlns:a16="http://schemas.microsoft.com/office/drawing/2014/main" id="{3AD9EB86-707A-BC29-C380-F822E741D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55" y="1080016"/>
            <a:ext cx="5515247" cy="3676831"/>
          </a:xfrm>
          <a:prstGeom prst="rect">
            <a:avLst/>
          </a:prstGeom>
          <a:noFill/>
          <a:ln w="12700">
            <a:solidFill>
              <a:srgbClr val="E6E6E6"/>
            </a:solidFill>
          </a:ln>
          <a:effectLst>
            <a:outerShdw blurRad="254000" dist="38100" dir="8100000" algn="tr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36B24-0E5C-DD2B-D7DE-A28E2138659D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7E0634-E8EF-2156-5486-5CBEE6CF05B3}"/>
              </a:ext>
            </a:extLst>
          </p:cNvPr>
          <p:cNvSpPr/>
          <p:nvPr/>
        </p:nvSpPr>
        <p:spPr>
          <a:xfrm>
            <a:off x="2023833" y="5346700"/>
            <a:ext cx="7529290" cy="862568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1FCA63-B158-76B4-70ED-53C1066E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8275" r="18839" b="-993"/>
          <a:stretch/>
        </p:blipFill>
        <p:spPr>
          <a:xfrm rot="5400000">
            <a:off x="5112659" y="236191"/>
            <a:ext cx="7598226" cy="656045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43C94F-6BFD-F472-674E-CB702441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82" y="2572793"/>
            <a:ext cx="1573568" cy="17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0236A-21FD-B6A6-08E7-48E4A2C3B52F}"/>
              </a:ext>
            </a:extLst>
          </p:cNvPr>
          <p:cNvSpPr txBox="1"/>
          <p:nvPr/>
        </p:nvSpPr>
        <p:spPr>
          <a:xfrm>
            <a:off x="624626" y="2982723"/>
            <a:ext cx="4293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비중이 큰 일러스트를 활용하기 위해</a:t>
            </a:r>
            <a:endParaRPr lang="en-US" altLang="ko-KR" sz="16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아케이드형 게임보단 본인이 평소 좋아하는 </a:t>
            </a:r>
            <a:endParaRPr lang="en-US" altLang="ko-KR" sz="16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시뮬레이션 게임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을 모방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B8A08A-A2BA-7972-0F3A-7EBF0AE3B3E0}"/>
              </a:ext>
            </a:extLst>
          </p:cNvPr>
          <p:cNvGrpSpPr/>
          <p:nvPr/>
        </p:nvGrpSpPr>
        <p:grpSpPr>
          <a:xfrm>
            <a:off x="5125493" y="531946"/>
            <a:ext cx="4732238" cy="5794106"/>
            <a:chOff x="4764481" y="572187"/>
            <a:chExt cx="4732238" cy="5794106"/>
          </a:xfrm>
        </p:grpSpPr>
        <p:pic>
          <p:nvPicPr>
            <p:cNvPr id="2056" name="Picture 8" descr="New Event?? : r/Stellaris">
              <a:extLst>
                <a:ext uri="{FF2B5EF4-FFF2-40B4-BE49-F238E27FC236}">
                  <a16:creationId xmlns:a16="http://schemas.microsoft.com/office/drawing/2014/main" id="{52D0FBA9-329C-032A-BD7B-AFC2575EA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81" y="3703642"/>
              <a:ext cx="4732238" cy="2662651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aradox adding sus events : r/victoria3">
              <a:extLst>
                <a:ext uri="{FF2B5EF4-FFF2-40B4-BE49-F238E27FC236}">
                  <a16:creationId xmlns:a16="http://schemas.microsoft.com/office/drawing/2014/main" id="{96F80843-7156-D54B-EE17-97EEE1AC3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81" y="572187"/>
              <a:ext cx="4712266" cy="2856811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4D4B58-5AFF-0A18-15F2-C7558808E333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</p:spTree>
    <p:extLst>
      <p:ext uri="{BB962C8B-B14F-4D97-AF65-F5344CB8AC3E}">
        <p14:creationId xmlns:p14="http://schemas.microsoft.com/office/powerpoint/2010/main" val="24653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D91909-561B-C919-AFF4-6512DA2E6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4165600"/>
            <a:ext cx="12192000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010A6-0AC4-17F8-0FE4-15431E5E1F3C}"/>
              </a:ext>
            </a:extLst>
          </p:cNvPr>
          <p:cNvSpPr txBox="1"/>
          <p:nvPr/>
        </p:nvSpPr>
        <p:spPr>
          <a:xfrm>
            <a:off x="2103053" y="1419418"/>
            <a:ext cx="798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초현실적 화풍으로 유명한 </a:t>
            </a:r>
            <a:r>
              <a:rPr lang="en-US" altLang="ko-KR" sz="20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Disco Elysium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을 연상해</a:t>
            </a:r>
            <a:endParaRPr lang="en-US" altLang="ko-KR" sz="160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기술</a:t>
            </a:r>
            <a:r>
              <a:rPr lang="en-US" altLang="ko-KR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경험 시스템 구상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BC2C3C-BA6D-C814-069A-86F8F6FDD146}"/>
              </a:ext>
            </a:extLst>
          </p:cNvPr>
          <p:cNvGrpSpPr/>
          <p:nvPr/>
        </p:nvGrpSpPr>
        <p:grpSpPr>
          <a:xfrm>
            <a:off x="769258" y="3358719"/>
            <a:ext cx="10653484" cy="2922852"/>
            <a:chOff x="769259" y="2625748"/>
            <a:chExt cx="10653484" cy="2922852"/>
          </a:xfrm>
        </p:grpSpPr>
        <p:pic>
          <p:nvPicPr>
            <p:cNvPr id="3074" name="Picture 2" descr="Attributes and Skills - Disco Elysium Guide - IGN">
              <a:extLst>
                <a:ext uri="{FF2B5EF4-FFF2-40B4-BE49-F238E27FC236}">
                  <a16:creationId xmlns:a16="http://schemas.microsoft.com/office/drawing/2014/main" id="{C4CBFF8F-D819-E195-0B59-F3FD58B89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259" y="2625748"/>
              <a:ext cx="5196180" cy="292285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isco Elysium beginner's guide - Polygon">
              <a:extLst>
                <a:ext uri="{FF2B5EF4-FFF2-40B4-BE49-F238E27FC236}">
                  <a16:creationId xmlns:a16="http://schemas.microsoft.com/office/drawing/2014/main" id="{04E6B639-04CC-A1E2-D19A-C0F84489F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562" y="2625748"/>
              <a:ext cx="5196181" cy="292285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C1F4EE-AA8C-5792-BF77-4D0AE521071A}"/>
              </a:ext>
            </a:extLst>
          </p:cNvPr>
          <p:cNvSpPr/>
          <p:nvPr/>
        </p:nvSpPr>
        <p:spPr>
          <a:xfrm>
            <a:off x="2946398" y="1197430"/>
            <a:ext cx="6299202" cy="1090306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6E9C8-BD06-9433-B8D1-0D90EAC90BEF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</p:spTree>
    <p:extLst>
      <p:ext uri="{BB962C8B-B14F-4D97-AF65-F5344CB8AC3E}">
        <p14:creationId xmlns:p14="http://schemas.microsoft.com/office/powerpoint/2010/main" val="189146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23D4E2-C5D5-E40A-244D-BBDBCE3AA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8" b="16129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4098" name="Picture 2" descr="Save 70% on Cultist Simulator on Steam">
            <a:extLst>
              <a:ext uri="{FF2B5EF4-FFF2-40B4-BE49-F238E27FC236}">
                <a16:creationId xmlns:a16="http://schemas.microsoft.com/office/drawing/2014/main" id="{ADDAEB3F-C0C6-DA82-2487-E89DCCD9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2664823"/>
            <a:ext cx="6035040" cy="3394710"/>
          </a:xfrm>
          <a:prstGeom prst="rect">
            <a:avLst/>
          </a:prstGeom>
          <a:noFill/>
          <a:effectLst>
            <a:outerShdw blurRad="127000" dist="38100" dir="8100000" algn="tr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BBB1A9-E607-D188-7201-B0A38009E1FB}"/>
              </a:ext>
            </a:extLst>
          </p:cNvPr>
          <p:cNvSpPr txBox="1"/>
          <p:nvPr/>
        </p:nvSpPr>
        <p:spPr>
          <a:xfrm>
            <a:off x="2660469" y="1115644"/>
            <a:ext cx="687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r>
              <a:rPr lang="ko-KR" altLang="en-US" dirty="0"/>
              <a:t>게임의 특징이 </a:t>
            </a:r>
            <a:r>
              <a:rPr lang="en-US" altLang="ko-KR" u="sng" dirty="0"/>
              <a:t>AI</a:t>
            </a:r>
            <a:r>
              <a:rPr lang="ko-KR" altLang="en-US" u="sng" dirty="0"/>
              <a:t>로 손쉽게 뽑아내는 다양한 일러스트</a:t>
            </a:r>
            <a:r>
              <a:rPr lang="ko-KR" altLang="en-US" dirty="0"/>
              <a:t>였기 때문에</a:t>
            </a:r>
            <a:endParaRPr lang="en-US" altLang="ko-KR" dirty="0"/>
          </a:p>
          <a:p>
            <a:r>
              <a:rPr lang="ko-KR" altLang="en-US" dirty="0"/>
              <a:t>장시간 게임을 위한 </a:t>
            </a: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유동적 엔딩 구상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11FB40-E7E1-F495-2C76-D39AC154660D}"/>
              </a:ext>
            </a:extLst>
          </p:cNvPr>
          <p:cNvSpPr/>
          <p:nvPr/>
        </p:nvSpPr>
        <p:spPr>
          <a:xfrm>
            <a:off x="2431142" y="893656"/>
            <a:ext cx="7329716" cy="1090306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8E1ED-3574-9BD9-E15E-84BC1DCEAF5A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</p:spTree>
    <p:extLst>
      <p:ext uri="{BB962C8B-B14F-4D97-AF65-F5344CB8AC3E}">
        <p14:creationId xmlns:p14="http://schemas.microsoft.com/office/powerpoint/2010/main" val="25673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781E56-9D6E-BC47-6E92-0FD4926D0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4165600"/>
            <a:ext cx="12192000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1F8B1-BDC4-4512-0CA9-106302968907}"/>
              </a:ext>
            </a:extLst>
          </p:cNvPr>
          <p:cNvSpPr txBox="1"/>
          <p:nvPr/>
        </p:nvSpPr>
        <p:spPr>
          <a:xfrm>
            <a:off x="2392217" y="1573306"/>
            <a:ext cx="740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지속적 압박을 위한 </a:t>
            </a:r>
            <a:r>
              <a:rPr lang="ko-KR" altLang="en-US" sz="2000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정신력 소모 시스템</a:t>
            </a:r>
            <a:r>
              <a:rPr lang="ko-KR" altLang="en-US" sz="160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구상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6C4B69-0EF7-EC9D-BA5B-3CFD4812ABDD}"/>
              </a:ext>
            </a:extLst>
          </p:cNvPr>
          <p:cNvGrpSpPr/>
          <p:nvPr/>
        </p:nvGrpSpPr>
        <p:grpSpPr>
          <a:xfrm>
            <a:off x="769646" y="3358719"/>
            <a:ext cx="10642218" cy="2922852"/>
            <a:chOff x="769647" y="2625748"/>
            <a:chExt cx="10642218" cy="292285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28084A-0527-3952-A063-F10D0CD1E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9647" y="2625748"/>
              <a:ext cx="5195404" cy="292285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6078CCC-7A68-2856-118C-8DAFA1019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7439" y="2625748"/>
              <a:ext cx="5174426" cy="2922852"/>
            </a:xfrm>
            <a:prstGeom prst="rect">
              <a:avLst/>
            </a:prstGeom>
            <a:noFill/>
            <a:ln w="12700">
              <a:solidFill>
                <a:srgbClr val="E6E6E6"/>
              </a:solidFill>
            </a:ln>
            <a:effectLst>
              <a:outerShdw blurRad="254000" dist="38100" dir="8100000" algn="tr" rotWithShape="0">
                <a:prstClr val="black">
                  <a:alpha val="5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9C842-BCE4-97DB-BD8D-F990F65768DF}"/>
              </a:ext>
            </a:extLst>
          </p:cNvPr>
          <p:cNvSpPr/>
          <p:nvPr/>
        </p:nvSpPr>
        <p:spPr>
          <a:xfrm>
            <a:off x="2946398" y="1228195"/>
            <a:ext cx="6299202" cy="1028776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7519E-A9FD-1A07-0AA9-0C5913F52AEB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</p:spTree>
    <p:extLst>
      <p:ext uri="{BB962C8B-B14F-4D97-AF65-F5344CB8AC3E}">
        <p14:creationId xmlns:p14="http://schemas.microsoft.com/office/powerpoint/2010/main" val="324706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E278EFB-D26C-B9DD-D5C9-102B7902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8275" r="18839" b="-993"/>
          <a:stretch/>
        </p:blipFill>
        <p:spPr>
          <a:xfrm rot="5400000">
            <a:off x="5112659" y="236191"/>
            <a:ext cx="7598226" cy="656045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76BABE-886E-9CC7-09DF-E08D236274BD}"/>
              </a:ext>
            </a:extLst>
          </p:cNvPr>
          <p:cNvGrpSpPr/>
          <p:nvPr/>
        </p:nvGrpSpPr>
        <p:grpSpPr>
          <a:xfrm>
            <a:off x="6270171" y="1871741"/>
            <a:ext cx="4858428" cy="2850694"/>
            <a:chOff x="6096000" y="1886256"/>
            <a:chExt cx="4858428" cy="28506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A18388-92B6-157D-DF5E-539EA5CF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886256"/>
              <a:ext cx="3810532" cy="1019317"/>
            </a:xfrm>
            <a:prstGeom prst="rect">
              <a:avLst/>
            </a:prstGeom>
            <a:noFill/>
            <a:effectLst>
              <a:outerShdw blurRad="127000" dist="38100" dir="8100000" algn="tr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7F384B-80E4-AC92-BA81-070575F19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054392"/>
              <a:ext cx="4858428" cy="924054"/>
            </a:xfrm>
            <a:prstGeom prst="rect">
              <a:avLst/>
            </a:prstGeom>
            <a:noFill/>
            <a:effectLst>
              <a:outerShdw blurRad="127000" dist="38100" dir="8100000" algn="tr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CCA76F-C7DE-6A31-572B-5E8905AB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4127265"/>
              <a:ext cx="3696216" cy="609685"/>
            </a:xfrm>
            <a:prstGeom prst="rect">
              <a:avLst/>
            </a:prstGeom>
            <a:noFill/>
            <a:effectLst>
              <a:outerShdw blurRad="127000" dist="38100" dir="8100000" algn="tr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BBF7F7-25B2-FD70-90F2-3580F2A76661}"/>
              </a:ext>
            </a:extLst>
          </p:cNvPr>
          <p:cNvSpPr txBox="1"/>
          <p:nvPr/>
        </p:nvSpPr>
        <p:spPr>
          <a:xfrm>
            <a:off x="803072" y="3105833"/>
            <a:ext cx="407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2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월 초중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부터 기획 시작</a:t>
            </a:r>
            <a:endParaRPr lang="en-US" altLang="ko-KR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월 초</a:t>
            </a:r>
            <a:r>
              <a:rPr lang="ko-KR" altLang="en-US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에 중심 시스템 구현 완료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B7E65-703B-7499-B1E1-0BC371C74BF2}"/>
              </a:ext>
            </a:extLst>
          </p:cNvPr>
          <p:cNvSpPr/>
          <p:nvPr/>
        </p:nvSpPr>
        <p:spPr>
          <a:xfrm>
            <a:off x="624794" y="2730733"/>
            <a:ext cx="4430258" cy="1396532"/>
          </a:xfrm>
          <a:prstGeom prst="rect">
            <a:avLst/>
          </a:prstGeom>
          <a:noFill/>
          <a:ln w="25400">
            <a:solidFill>
              <a:srgbClr val="E6E6E6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9932-1155-7A6C-F681-A2DCE85076D9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동기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및 기획</a:t>
            </a:r>
          </a:p>
        </p:txBody>
      </p:sp>
    </p:spTree>
    <p:extLst>
      <p:ext uri="{BB962C8B-B14F-4D97-AF65-F5344CB8AC3E}">
        <p14:creationId xmlns:p14="http://schemas.microsoft.com/office/powerpoint/2010/main" val="231623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3213DCD7-A85F-83C8-8E11-828A5298A704}"/>
              </a:ext>
            </a:extLst>
          </p:cNvPr>
          <p:cNvSpPr/>
          <p:nvPr/>
        </p:nvSpPr>
        <p:spPr>
          <a:xfrm>
            <a:off x="1275894" y="2200648"/>
            <a:ext cx="9505950" cy="3916136"/>
          </a:xfrm>
          <a:custGeom>
            <a:avLst/>
            <a:gdLst>
              <a:gd name="connsiteX0" fmla="*/ 533864 w 9505950"/>
              <a:gd name="connsiteY0" fmla="*/ 0 h 3916136"/>
              <a:gd name="connsiteX1" fmla="*/ 8972086 w 9505950"/>
              <a:gd name="connsiteY1" fmla="*/ 0 h 3916136"/>
              <a:gd name="connsiteX2" fmla="*/ 9505950 w 9505950"/>
              <a:gd name="connsiteY2" fmla="*/ 533864 h 3916136"/>
              <a:gd name="connsiteX3" fmla="*/ 9505950 w 9505950"/>
              <a:gd name="connsiteY3" fmla="*/ 2669257 h 3916136"/>
              <a:gd name="connsiteX4" fmla="*/ 8972086 w 9505950"/>
              <a:gd name="connsiteY4" fmla="*/ 3203121 h 3916136"/>
              <a:gd name="connsiteX5" fmla="*/ 2186956 w 9505950"/>
              <a:gd name="connsiteY5" fmla="*/ 3203121 h 3916136"/>
              <a:gd name="connsiteX6" fmla="*/ 1370137 w 9505950"/>
              <a:gd name="connsiteY6" fmla="*/ 3916136 h 3916136"/>
              <a:gd name="connsiteX7" fmla="*/ 1721884 w 9505950"/>
              <a:gd name="connsiteY7" fmla="*/ 3203121 h 3916136"/>
              <a:gd name="connsiteX8" fmla="*/ 533864 w 9505950"/>
              <a:gd name="connsiteY8" fmla="*/ 3203121 h 3916136"/>
              <a:gd name="connsiteX9" fmla="*/ 0 w 9505950"/>
              <a:gd name="connsiteY9" fmla="*/ 2669257 h 3916136"/>
              <a:gd name="connsiteX10" fmla="*/ 0 w 9505950"/>
              <a:gd name="connsiteY10" fmla="*/ 533864 h 3916136"/>
              <a:gd name="connsiteX11" fmla="*/ 533864 w 9505950"/>
              <a:gd name="connsiteY11" fmla="*/ 0 h 391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05950" h="3916136">
                <a:moveTo>
                  <a:pt x="533864" y="0"/>
                </a:moveTo>
                <a:lnTo>
                  <a:pt x="8972086" y="0"/>
                </a:lnTo>
                <a:cubicBezTo>
                  <a:pt x="9266931" y="0"/>
                  <a:pt x="9505950" y="239019"/>
                  <a:pt x="9505950" y="533864"/>
                </a:cubicBezTo>
                <a:lnTo>
                  <a:pt x="9505950" y="2669257"/>
                </a:lnTo>
                <a:cubicBezTo>
                  <a:pt x="9505950" y="2964102"/>
                  <a:pt x="9266931" y="3203121"/>
                  <a:pt x="8972086" y="3203121"/>
                </a:cubicBezTo>
                <a:lnTo>
                  <a:pt x="2186956" y="3203121"/>
                </a:lnTo>
                <a:lnTo>
                  <a:pt x="1370137" y="3916136"/>
                </a:lnTo>
                <a:lnTo>
                  <a:pt x="1721884" y="3203121"/>
                </a:lnTo>
                <a:lnTo>
                  <a:pt x="533864" y="3203121"/>
                </a:lnTo>
                <a:cubicBezTo>
                  <a:pt x="239019" y="3203121"/>
                  <a:pt x="0" y="2964102"/>
                  <a:pt x="0" y="2669257"/>
                </a:cubicBezTo>
                <a:lnTo>
                  <a:pt x="0" y="533864"/>
                </a:lnTo>
                <a:cubicBezTo>
                  <a:pt x="0" y="239019"/>
                  <a:pt x="239019" y="0"/>
                  <a:pt x="533864" y="0"/>
                </a:cubicBez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B4C0-BD6B-6796-A662-73C8B8F231E0}"/>
              </a:ext>
            </a:extLst>
          </p:cNvPr>
          <p:cNvSpPr txBox="1"/>
          <p:nvPr/>
        </p:nvSpPr>
        <p:spPr>
          <a:xfrm>
            <a:off x="3193137" y="3037953"/>
            <a:ext cx="5671464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이 기능의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존재 의의</a:t>
            </a: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가 무엇인가</a:t>
            </a:r>
            <a:r>
              <a:rPr lang="en-US" altLang="ko-KR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이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시스템</a:t>
            </a: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을 신경 써야 하는 이유가 있는가</a:t>
            </a:r>
            <a:r>
              <a:rPr lang="en-US" altLang="ko-KR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무엇을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목표</a:t>
            </a:r>
            <a:r>
              <a:rPr lang="ko-KR" altLang="en-US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로 하고 게임을 플레이야 하는가</a:t>
            </a:r>
            <a:r>
              <a:rPr lang="en-US" altLang="ko-KR" sz="2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3456C1-ED5F-4788-F86F-FE54826F0D0C}"/>
              </a:ext>
            </a:extLst>
          </p:cNvPr>
          <p:cNvGrpSpPr/>
          <p:nvPr/>
        </p:nvGrpSpPr>
        <p:grpSpPr>
          <a:xfrm>
            <a:off x="3842202" y="290344"/>
            <a:ext cx="4507596" cy="1938992"/>
            <a:chOff x="4061047" y="355094"/>
            <a:chExt cx="4507596" cy="19389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0491C-3E72-7A34-11C1-EF128F3D80AB}"/>
                </a:ext>
              </a:extLst>
            </p:cNvPr>
            <p:cNvSpPr txBox="1"/>
            <p:nvPr/>
          </p:nvSpPr>
          <p:spPr>
            <a:xfrm>
              <a:off x="4778146" y="355094"/>
              <a:ext cx="351313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0" spc="-300" dirty="0">
                  <a:solidFill>
                    <a:srgbClr val="E6E6E6">
                      <a:alpha val="10000"/>
                    </a:srgb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Q</a:t>
              </a:r>
              <a:r>
                <a:rPr lang="en-US" altLang="ko-KR" sz="7200" spc="-300" dirty="0">
                  <a:solidFill>
                    <a:srgbClr val="E6E6E6">
                      <a:alpha val="10000"/>
                    </a:srgb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&amp;</a:t>
              </a:r>
              <a:r>
                <a:rPr lang="en-US" altLang="ko-KR" sz="12000" spc="-300" dirty="0">
                  <a:solidFill>
                    <a:srgbClr val="E6E6E6">
                      <a:alpha val="10000"/>
                    </a:srgbClr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A</a:t>
              </a:r>
              <a:endParaRPr lang="ko-KR" altLang="en-US" sz="12000" spc="-3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C86ABA-19AA-7E55-9DA2-D8EE189D2403}"/>
                </a:ext>
              </a:extLst>
            </p:cNvPr>
            <p:cNvSpPr txBox="1"/>
            <p:nvPr/>
          </p:nvSpPr>
          <p:spPr>
            <a:xfrm>
              <a:off x="4061047" y="1161983"/>
              <a:ext cx="4507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6E6E6"/>
                  </a:solidFill>
                  <a:latin typeface="국립박물관문화재단클래식 Bold" panose="02020603020101020101" pitchFamily="18" charset="-127"/>
                  <a:ea typeface="국립박물관문화재단클래식 Bold" panose="02020603020101020101" pitchFamily="18" charset="-127"/>
                </a:rPr>
                <a:t>발표 때 자주 들었던 질문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1C9761-25E3-3AD2-408E-37EFDACC43BB}"/>
              </a:ext>
            </a:extLst>
          </p:cNvPr>
          <p:cNvSpPr txBox="1"/>
          <p:nvPr/>
        </p:nvSpPr>
        <p:spPr>
          <a:xfrm>
            <a:off x="191590" y="103190"/>
            <a:ext cx="202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개발 </a:t>
            </a:r>
            <a:r>
              <a:rPr lang="en-US" altLang="ko-KR" sz="1400" spc="-150" dirty="0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1400" spc="-150" dirty="0" err="1">
                <a:solidFill>
                  <a:srgbClr val="E6E6E6"/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변경점</a:t>
            </a:r>
            <a:endParaRPr lang="ko-KR" altLang="en-US" sz="1400" spc="-150" dirty="0">
              <a:solidFill>
                <a:srgbClr val="E6E6E6"/>
              </a:solidFill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7AD950-778C-6DFE-44D3-E476FE4FCAF9}"/>
              </a:ext>
            </a:extLst>
          </p:cNvPr>
          <p:cNvSpPr txBox="1"/>
          <p:nvPr/>
        </p:nvSpPr>
        <p:spPr>
          <a:xfrm>
            <a:off x="2698750" y="2538779"/>
            <a:ext cx="117475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“</a:t>
            </a:r>
            <a:endParaRPr lang="ko-KR" altLang="en-US" sz="1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2B7C8-2432-4E61-0B3F-04E3DD5B5608}"/>
              </a:ext>
            </a:extLst>
          </p:cNvPr>
          <p:cNvSpPr txBox="1"/>
          <p:nvPr/>
        </p:nvSpPr>
        <p:spPr>
          <a:xfrm>
            <a:off x="8782956" y="3943921"/>
            <a:ext cx="9906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”</a:t>
            </a:r>
            <a:endParaRPr lang="ko-KR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53898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747</Words>
  <Application>Microsoft Office PowerPoint</Application>
  <PresentationFormat>와이드스크린</PresentationFormat>
  <Paragraphs>165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국립박물관문화재단클래식 Light</vt:lpstr>
      <vt:lpstr>Arial</vt:lpstr>
      <vt:lpstr>국립박물관문화재단클래식 Bold</vt:lpstr>
      <vt:lpstr>맑은 고딕</vt:lpstr>
      <vt:lpstr>국립박물관문화재단클래식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정수</dc:creator>
  <cp:lastModifiedBy>박 정수</cp:lastModifiedBy>
  <cp:revision>68</cp:revision>
  <dcterms:created xsi:type="dcterms:W3CDTF">2023-06-06T02:23:36Z</dcterms:created>
  <dcterms:modified xsi:type="dcterms:W3CDTF">2023-06-06T14:53:43Z</dcterms:modified>
</cp:coreProperties>
</file>